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p:restoredTop sz="94590"/>
  </p:normalViewPr>
  <p:slideViewPr>
    <p:cSldViewPr snapToGrid="0" snapToObjects="1">
      <p:cViewPr varScale="1">
        <p:scale>
          <a:sx n="110" d="100"/>
          <a:sy n="110" d="100"/>
        </p:scale>
        <p:origin x="168" y="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Shape 6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 name="Shape 66"/>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 name="Shape 73"/>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 name="Shape 79"/>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 name="Shape 85"/>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Shape 109"/>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 name="Shape 120"/>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 name="Shape 127"/>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Shape 139"/>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Shape 10"/>
          <p:cNvSpPr/>
          <p:nvPr/>
        </p:nvSpPr>
        <p:spPr>
          <a:xfrm>
            <a:off x="2744013" y="756700"/>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1" name="Shape 11"/>
          <p:cNvSpPr/>
          <p:nvPr/>
        </p:nvSpPr>
        <p:spPr>
          <a:xfrm rot="10800000">
            <a:off x="5318350" y="32667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2" name="Shape 12"/>
          <p:cNvSpPr txBox="1">
            <a:spLocks noGrp="1"/>
          </p:cNvSpPr>
          <p:nvPr>
            <p:ph type="ctrTitle"/>
          </p:nvPr>
        </p:nvSpPr>
        <p:spPr>
          <a:xfrm>
            <a:off x="3044700" y="1444255"/>
            <a:ext cx="3054600" cy="1537200"/>
          </a:xfrm>
          <a:prstGeom prst="rect">
            <a:avLst/>
          </a:prstGeom>
        </p:spPr>
        <p:txBody>
          <a:bodyPr spcFirstLastPara="1" wrap="square" lIns="91425" tIns="91425" rIns="91425" bIns="91425" anchor="b" anchorCtr="0"/>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3" name="Shape 13"/>
          <p:cNvSpPr txBox="1">
            <a:spLocks noGrp="1"/>
          </p:cNvSpPr>
          <p:nvPr>
            <p:ph type="subTitle" idx="1"/>
          </p:nvPr>
        </p:nvSpPr>
        <p:spPr>
          <a:xfrm>
            <a:off x="3044700" y="3116580"/>
            <a:ext cx="3054600" cy="7014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a:endParaRPr/>
          </a:p>
        </p:txBody>
      </p:sp>
      <p:sp>
        <p:nvSpPr>
          <p:cNvPr id="14" name="Shape 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Shape 16"/>
          <p:cNvSpPr/>
          <p:nvPr/>
        </p:nvSpPr>
        <p:spPr>
          <a:xfrm flipH="1">
            <a:off x="7595938" y="4602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7" name="Shape 17"/>
          <p:cNvSpPr/>
          <p:nvPr/>
        </p:nvSpPr>
        <p:spPr>
          <a:xfrm rot="10800000" flipH="1">
            <a:off x="466425" y="35583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8" name="Shape 18"/>
          <p:cNvSpPr txBox="1">
            <a:spLocks noGrp="1"/>
          </p:cNvSpPr>
          <p:nvPr>
            <p:ph type="title"/>
          </p:nvPr>
        </p:nvSpPr>
        <p:spPr>
          <a:xfrm>
            <a:off x="773700" y="1806450"/>
            <a:ext cx="7596600" cy="1530600"/>
          </a:xfrm>
          <a:prstGeom prst="rect">
            <a:avLst/>
          </a:prstGeom>
        </p:spPr>
        <p:txBody>
          <a:bodyPr spcFirstLastPara="1" wrap="square" lIns="91425" tIns="91425" rIns="91425" bIns="91425" anchor="ctr" anchorCtr="0"/>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Shape 2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 name="Shape 22"/>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Shape 23"/>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4" name="Shape 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7" name="Shape 27"/>
          <p:cNvSpPr txBox="1">
            <a:spLocks noGrp="1"/>
          </p:cNvSpPr>
          <p:nvPr>
            <p:ph type="body" idx="1"/>
          </p:nvPr>
        </p:nvSpPr>
        <p:spPr>
          <a:xfrm>
            <a:off x="311700" y="1225225"/>
            <a:ext cx="3999900" cy="33540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Shape 28"/>
          <p:cNvSpPr txBox="1">
            <a:spLocks noGrp="1"/>
          </p:cNvSpPr>
          <p:nvPr>
            <p:ph type="body" idx="2"/>
          </p:nvPr>
        </p:nvSpPr>
        <p:spPr>
          <a:xfrm>
            <a:off x="4832400" y="1225225"/>
            <a:ext cx="3999900" cy="33540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Shape 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32" name="Shape 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5" name="Shape 35"/>
          <p:cNvSpPr txBox="1">
            <a:spLocks noGrp="1"/>
          </p:cNvSpPr>
          <p:nvPr>
            <p:ph type="body" idx="1"/>
          </p:nvPr>
        </p:nvSpPr>
        <p:spPr>
          <a:xfrm>
            <a:off x="311700" y="1399400"/>
            <a:ext cx="2808000" cy="27849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6" name="Shape 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Shape 38"/>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9" name="Shape 39"/>
          <p:cNvSpPr txBox="1">
            <a:spLocks noGrp="1"/>
          </p:cNvSpPr>
          <p:nvPr>
            <p:ph type="title"/>
          </p:nvPr>
        </p:nvSpPr>
        <p:spPr>
          <a:xfrm>
            <a:off x="490250" y="450150"/>
            <a:ext cx="5878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Shape 42"/>
          <p:cNvSpPr/>
          <p:nvPr/>
        </p:nvSpPr>
        <p:spPr>
          <a:xfrm>
            <a:off x="4572000" y="-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43" name="Shape 43"/>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4" name="Shape 44"/>
          <p:cNvSpPr txBox="1">
            <a:spLocks noGrp="1"/>
          </p:cNvSpPr>
          <p:nvPr>
            <p:ph type="title"/>
          </p:nvPr>
        </p:nvSpPr>
        <p:spPr>
          <a:xfrm>
            <a:off x="265500" y="929275"/>
            <a:ext cx="4045200" cy="1786200"/>
          </a:xfrm>
          <a:prstGeom prst="rect">
            <a:avLst/>
          </a:prstGeom>
        </p:spPr>
        <p:txBody>
          <a:bodyPr spcFirstLastPara="1" wrap="square" lIns="91425" tIns="91425" rIns="91425" bIns="91425" anchor="b" anchorCtr="0"/>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a:endParaRPr/>
          </a:p>
        </p:txBody>
      </p:sp>
      <p:sp>
        <p:nvSpPr>
          <p:cNvPr id="45" name="Shape 45"/>
          <p:cNvSpPr txBox="1">
            <a:spLocks noGrp="1"/>
          </p:cNvSpPr>
          <p:nvPr>
            <p:ph type="subTitle" idx="1"/>
          </p:nvPr>
        </p:nvSpPr>
        <p:spPr>
          <a:xfrm>
            <a:off x="265500" y="2769001"/>
            <a:ext cx="4045200" cy="1574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a:endParaRPr/>
          </a:p>
        </p:txBody>
      </p:sp>
      <p:sp>
        <p:nvSpPr>
          <p:cNvPr id="46" name="Shape 46"/>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Shape 49"/>
          <p:cNvSpPr txBox="1">
            <a:spLocks noGrp="1"/>
          </p:cNvSpPr>
          <p:nvPr>
            <p:ph type="body" idx="1"/>
          </p:nvPr>
        </p:nvSpPr>
        <p:spPr>
          <a:xfrm>
            <a:off x="319500" y="421892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a:endParaRPr/>
          </a:p>
        </p:txBody>
      </p:sp>
      <p:sp>
        <p:nvSpPr>
          <p:cNvPr id="50" name="Shape 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Shape 52"/>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 name="Shape 53"/>
          <p:cNvSpPr txBox="1">
            <a:spLocks noGrp="1"/>
          </p:cNvSpPr>
          <p:nvPr>
            <p:ph type="title" hasCustomPrompt="1"/>
          </p:nvPr>
        </p:nvSpPr>
        <p:spPr>
          <a:xfrm>
            <a:off x="311700" y="957125"/>
            <a:ext cx="8520600" cy="2128800"/>
          </a:xfrm>
          <a:prstGeom prst="rect">
            <a:avLst/>
          </a:prstGeom>
        </p:spPr>
        <p:txBody>
          <a:bodyPr spcFirstLastPara="1" wrap="square" lIns="91425" tIns="91425" rIns="91425" bIns="91425" anchor="ctr" anchorCtr="0"/>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Shape 54"/>
          <p:cNvSpPr txBox="1">
            <a:spLocks noGrp="1"/>
          </p:cNvSpPr>
          <p:nvPr>
            <p:ph type="body" idx="1"/>
          </p:nvPr>
        </p:nvSpPr>
        <p:spPr>
          <a:xfrm>
            <a:off x="311700" y="3162000"/>
            <a:ext cx="8520600" cy="10716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5" name="Shape 5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Shape 5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luxe">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a:endParaRPr/>
          </a:p>
        </p:txBody>
      </p:sp>
      <p:sp>
        <p:nvSpPr>
          <p:cNvPr id="7" name="Shape 7"/>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marL="914400" lvl="1"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ctrTitle"/>
          </p:nvPr>
        </p:nvSpPr>
        <p:spPr>
          <a:xfrm>
            <a:off x="2576000" y="769750"/>
            <a:ext cx="4140300" cy="1228200"/>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chemeClr val="dk1"/>
              </a:buClr>
              <a:buSzPts val="4200"/>
              <a:buFont typeface="Economica"/>
              <a:buNone/>
            </a:pPr>
            <a:endParaRPr sz="2300" b="0" i="0" u="none" strike="noStrike" cap="none" dirty="0">
              <a:solidFill>
                <a:schemeClr val="dk1"/>
              </a:solidFill>
              <a:latin typeface="Playfair Display"/>
              <a:ea typeface="Playfair Display"/>
              <a:cs typeface="Playfair Display"/>
              <a:sym typeface="Playfair Display"/>
            </a:endParaRPr>
          </a:p>
        </p:txBody>
      </p:sp>
      <p:sp>
        <p:nvSpPr>
          <p:cNvPr id="2" name="Subtitle 1"/>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311700" y="236025"/>
            <a:ext cx="8520600" cy="572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Chapter 9 Question 11 </a:t>
            </a:r>
            <a:endParaRPr sz="4200" b="0" i="0" u="none" strike="noStrike" cap="none">
              <a:solidFill>
                <a:schemeClr val="dk1"/>
              </a:solidFill>
              <a:latin typeface="Playfair Display"/>
              <a:ea typeface="Playfair Display"/>
              <a:cs typeface="Playfair Display"/>
              <a:sym typeface="Playfair Display"/>
            </a:endParaRPr>
          </a:p>
        </p:txBody>
      </p:sp>
      <p:sp>
        <p:nvSpPr>
          <p:cNvPr id="69" name="Shape 69"/>
          <p:cNvSpPr txBox="1"/>
          <p:nvPr/>
        </p:nvSpPr>
        <p:spPr>
          <a:xfrm>
            <a:off x="1066800" y="1276350"/>
            <a:ext cx="7183800" cy="143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2000" b="0" i="0" u="none" strike="noStrike" cap="none">
                <a:solidFill>
                  <a:srgbClr val="000000"/>
                </a:solidFill>
                <a:latin typeface="Arial"/>
                <a:ea typeface="Arial"/>
                <a:cs typeface="Arial"/>
                <a:sym typeface="Arial"/>
              </a:rPr>
              <a:t>A  296.0 g piece of granite, heated to  646.0°C in a campfire, is dropped into  1.10 L water (d = 1.00 g/mL) at 25.0°C.</a:t>
            </a:r>
            <a:br>
              <a:rPr lang="en" sz="2000" b="0" i="0" u="none" strike="noStrike" cap="none">
                <a:solidFill>
                  <a:srgbClr val="000000"/>
                </a:solidFill>
                <a:latin typeface="Arial"/>
                <a:ea typeface="Arial"/>
                <a:cs typeface="Arial"/>
                <a:sym typeface="Arial"/>
              </a:rPr>
            </a:br>
            <a:r>
              <a:rPr lang="en" sz="2000" b="0" i="0" u="none" strike="noStrike" cap="none">
                <a:solidFill>
                  <a:srgbClr val="000000"/>
                </a:solidFill>
                <a:latin typeface="Arial"/>
                <a:ea typeface="Arial"/>
                <a:cs typeface="Arial"/>
                <a:sym typeface="Arial"/>
              </a:rPr>
              <a:t/>
            </a:r>
            <a:br>
              <a:rPr lang="en" sz="2000" b="0" i="0" u="none" strike="noStrike" cap="none">
                <a:solidFill>
                  <a:srgbClr val="000000"/>
                </a:solidFill>
                <a:latin typeface="Arial"/>
                <a:ea typeface="Arial"/>
                <a:cs typeface="Arial"/>
                <a:sym typeface="Arial"/>
              </a:rPr>
            </a:br>
            <a:r>
              <a:rPr lang="en" sz="2000" b="0" i="0" u="none" strike="noStrike" cap="none">
                <a:solidFill>
                  <a:srgbClr val="000000"/>
                </a:solidFill>
                <a:latin typeface="Arial"/>
                <a:ea typeface="Arial"/>
                <a:cs typeface="Arial"/>
                <a:sym typeface="Arial"/>
              </a:rPr>
              <a:t>The molar heat capacity of water is c</a:t>
            </a:r>
            <a:r>
              <a:rPr lang="en" sz="2000" b="0" i="0" u="none" strike="noStrike" cap="none" baseline="-25000">
                <a:solidFill>
                  <a:srgbClr val="000000"/>
                </a:solidFill>
                <a:latin typeface="Arial"/>
                <a:ea typeface="Arial"/>
                <a:cs typeface="Arial"/>
                <a:sym typeface="Arial"/>
              </a:rPr>
              <a:t>p,water</a:t>
            </a:r>
            <a:r>
              <a:rPr lang="en" sz="2000" b="0" i="0" u="none" strike="noStrike" cap="none">
                <a:solidFill>
                  <a:srgbClr val="000000"/>
                </a:solidFill>
                <a:latin typeface="Arial"/>
                <a:ea typeface="Arial"/>
                <a:cs typeface="Arial"/>
                <a:sym typeface="Arial"/>
              </a:rPr>
              <a:t> = 75.3 J/(mol ·°C), and the specific heat of granite is c</a:t>
            </a:r>
            <a:r>
              <a:rPr lang="en" sz="2000" b="0" i="0" u="none" strike="noStrike" cap="none" baseline="-25000">
                <a:solidFill>
                  <a:srgbClr val="000000"/>
                </a:solidFill>
                <a:latin typeface="Arial"/>
                <a:ea typeface="Arial"/>
                <a:cs typeface="Arial"/>
                <a:sym typeface="Arial"/>
              </a:rPr>
              <a:t>s,granite</a:t>
            </a:r>
            <a:r>
              <a:rPr lang="en" sz="2000" b="0" i="0" u="none" strike="noStrike" cap="none">
                <a:solidFill>
                  <a:srgbClr val="000000"/>
                </a:solidFill>
                <a:latin typeface="Arial"/>
                <a:ea typeface="Arial"/>
                <a:cs typeface="Arial"/>
                <a:sym typeface="Arial"/>
              </a:rPr>
              <a:t> = 0.790 J/(g ·°C).</a:t>
            </a:r>
            <a:endParaRPr sz="2000" b="0" i="0" u="none" strike="noStrike" cap="none">
              <a:solidFill>
                <a:srgbClr val="000000"/>
              </a:solidFill>
              <a:latin typeface="Arial"/>
              <a:ea typeface="Arial"/>
              <a:cs typeface="Arial"/>
              <a:sym typeface="Arial"/>
            </a:endParaRPr>
          </a:p>
        </p:txBody>
      </p:sp>
      <p:pic>
        <p:nvPicPr>
          <p:cNvPr id="70" name="Shape 70"/>
          <p:cNvPicPr preferRelativeResize="0"/>
          <p:nvPr/>
        </p:nvPicPr>
        <p:blipFill rotWithShape="1">
          <a:blip r:embed="rId3">
            <a:alphaModFix/>
          </a:blip>
          <a:srcRect/>
          <a:stretch/>
        </p:blipFill>
        <p:spPr>
          <a:xfrm>
            <a:off x="2428075" y="3332475"/>
            <a:ext cx="4190999" cy="8273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Terminology </a:t>
            </a:r>
            <a:endParaRPr sz="4200" b="0" i="0" u="none" strike="noStrike" cap="none">
              <a:solidFill>
                <a:schemeClr val="dk1"/>
              </a:solidFill>
              <a:latin typeface="Playfair Display"/>
              <a:ea typeface="Playfair Display"/>
              <a:cs typeface="Playfair Display"/>
              <a:sym typeface="Playfair Display"/>
            </a:endParaRPr>
          </a:p>
        </p:txBody>
      </p:sp>
      <p:sp>
        <p:nvSpPr>
          <p:cNvPr id="76" name="Shape 76"/>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p>
            <a:pPr marL="457200" marR="0" lvl="0" indent="-330200" algn="l" rtl="0">
              <a:lnSpc>
                <a:spcPct val="115000"/>
              </a:lnSpc>
              <a:spcBef>
                <a:spcPts val="0"/>
              </a:spcBef>
              <a:spcAft>
                <a:spcPts val="0"/>
              </a:spcAft>
              <a:buClr>
                <a:schemeClr val="dk1"/>
              </a:buClr>
              <a:buSzPts val="1600"/>
              <a:buFont typeface="Playfair Display"/>
              <a:buChar char="●"/>
            </a:pPr>
            <a:r>
              <a:rPr lang="en" sz="1800" b="0" i="0" u="none" strike="noStrike" cap="none">
                <a:solidFill>
                  <a:schemeClr val="dk1"/>
                </a:solidFill>
                <a:latin typeface="Playfair Display"/>
                <a:ea typeface="Playfair Display"/>
                <a:cs typeface="Playfair Display"/>
                <a:sym typeface="Playfair Display"/>
              </a:rPr>
              <a:t>Specific Heat: the energy required to raise the temperature of 1 gram of a substance by 1</a:t>
            </a:r>
            <a:r>
              <a:rPr lang="en" sz="1800" b="0" i="0" u="none" strike="noStrike" cap="none" baseline="30000">
                <a:solidFill>
                  <a:schemeClr val="dk1"/>
                </a:solidFill>
                <a:latin typeface="Playfair Display"/>
                <a:ea typeface="Playfair Display"/>
                <a:cs typeface="Playfair Display"/>
                <a:sym typeface="Playfair Display"/>
              </a:rPr>
              <a:t>o</a:t>
            </a:r>
            <a:r>
              <a:rPr lang="en" sz="1800" b="0" i="0" u="none" strike="noStrike" cap="none">
                <a:solidFill>
                  <a:schemeClr val="dk1"/>
                </a:solidFill>
                <a:latin typeface="Playfair Display"/>
                <a:ea typeface="Playfair Display"/>
                <a:cs typeface="Playfair Display"/>
                <a:sym typeface="Playfair Display"/>
              </a:rPr>
              <a:t>C at a constant pressure</a:t>
            </a:r>
            <a:r>
              <a:rPr lang="en" sz="1800" b="0" i="0" u="none" strike="noStrike" cap="none">
                <a:solidFill>
                  <a:schemeClr val="dk1"/>
                </a:solidFill>
                <a:highlight>
                  <a:schemeClr val="lt1"/>
                </a:highlight>
                <a:latin typeface="Playfair Display"/>
                <a:ea typeface="Playfair Display"/>
                <a:cs typeface="Playfair Display"/>
                <a:sym typeface="Playfair Display"/>
              </a:rPr>
              <a:t> (</a:t>
            </a:r>
            <a:r>
              <a:rPr lang="en" sz="1800" b="0" i="0" u="none" strike="noStrike" cap="none">
                <a:solidFill>
                  <a:schemeClr val="dk1"/>
                </a:solidFill>
                <a:latin typeface="Playfair Display"/>
                <a:ea typeface="Playfair Display"/>
                <a:cs typeface="Playfair Display"/>
                <a:sym typeface="Playfair Display"/>
              </a:rPr>
              <a:t>Gilbert, Thomas R., et al., 2017, p. 384)</a:t>
            </a:r>
            <a:endParaRPr sz="1800" b="0" i="0" u="none" strike="noStrike" cap="none">
              <a:solidFill>
                <a:schemeClr val="dk1"/>
              </a:solidFill>
              <a:latin typeface="Playfair Display"/>
              <a:ea typeface="Playfair Display"/>
              <a:cs typeface="Playfair Display"/>
              <a:sym typeface="Playfair Display"/>
            </a:endParaRPr>
          </a:p>
          <a:p>
            <a:pPr marL="457200" marR="0" lvl="0" indent="-330200" algn="l" rtl="0">
              <a:lnSpc>
                <a:spcPct val="115000"/>
              </a:lnSpc>
              <a:spcBef>
                <a:spcPts val="0"/>
              </a:spcBef>
              <a:spcAft>
                <a:spcPts val="0"/>
              </a:spcAft>
              <a:buClr>
                <a:schemeClr val="dk1"/>
              </a:buClr>
              <a:buSzPts val="1600"/>
              <a:buFont typeface="Playfair Display"/>
              <a:buChar char="●"/>
            </a:pPr>
            <a:r>
              <a:rPr lang="en" sz="1800" b="0" i="0" u="none" strike="noStrike" cap="none">
                <a:solidFill>
                  <a:schemeClr val="dk1"/>
                </a:solidFill>
                <a:latin typeface="Playfair Display"/>
                <a:ea typeface="Playfair Display"/>
                <a:cs typeface="Playfair Display"/>
                <a:sym typeface="Playfair Display"/>
              </a:rPr>
              <a:t>System: the part of the universe that is the focus of a </a:t>
            </a:r>
            <a:r>
              <a:rPr lang="en">
                <a:latin typeface="Playfair Display"/>
                <a:ea typeface="Playfair Display"/>
                <a:cs typeface="Playfair Display"/>
                <a:sym typeface="Playfair Display"/>
              </a:rPr>
              <a:t>thermochemical</a:t>
            </a:r>
            <a:r>
              <a:rPr lang="en" sz="1800" b="0" i="0" u="none" strike="noStrike" cap="none">
                <a:solidFill>
                  <a:schemeClr val="dk1"/>
                </a:solidFill>
                <a:latin typeface="Playfair Display"/>
                <a:ea typeface="Playfair Display"/>
                <a:cs typeface="Playfair Display"/>
                <a:sym typeface="Playfair Display"/>
              </a:rPr>
              <a:t> study </a:t>
            </a:r>
            <a:r>
              <a:rPr lang="en" sz="1800" b="0" i="0" u="none" strike="noStrike" cap="none">
                <a:solidFill>
                  <a:schemeClr val="dk1"/>
                </a:solidFill>
                <a:highlight>
                  <a:schemeClr val="lt1"/>
                </a:highlight>
                <a:latin typeface="Playfair Display"/>
                <a:ea typeface="Playfair Display"/>
                <a:cs typeface="Playfair Display"/>
                <a:sym typeface="Playfair Display"/>
              </a:rPr>
              <a:t>(</a:t>
            </a:r>
            <a:r>
              <a:rPr lang="en" sz="1800" b="0" i="0" u="none" strike="noStrike" cap="none">
                <a:solidFill>
                  <a:schemeClr val="dk1"/>
                </a:solidFill>
                <a:latin typeface="Playfair Display"/>
                <a:ea typeface="Playfair Display"/>
                <a:cs typeface="Playfair Display"/>
                <a:sym typeface="Playfair Display"/>
              </a:rPr>
              <a:t>Gilbert, Thomas R., et al., 2017, p. 373)</a:t>
            </a:r>
            <a:endParaRPr sz="1800" b="0" i="0" u="none" strike="noStrike" cap="none">
              <a:solidFill>
                <a:schemeClr val="dk1"/>
              </a:solidFill>
              <a:latin typeface="Playfair Display"/>
              <a:ea typeface="Playfair Display"/>
              <a:cs typeface="Playfair Display"/>
              <a:sym typeface="Playfair Display"/>
            </a:endParaRPr>
          </a:p>
          <a:p>
            <a:pPr marL="457200" marR="0" lvl="0" indent="-330200" algn="l" rtl="0">
              <a:lnSpc>
                <a:spcPct val="115000"/>
              </a:lnSpc>
              <a:spcBef>
                <a:spcPts val="0"/>
              </a:spcBef>
              <a:spcAft>
                <a:spcPts val="0"/>
              </a:spcAft>
              <a:buClr>
                <a:schemeClr val="dk1"/>
              </a:buClr>
              <a:buSzPts val="1600"/>
              <a:buFont typeface="Playfair Display"/>
              <a:buChar char="●"/>
            </a:pPr>
            <a:r>
              <a:rPr lang="en" sz="1800" b="0" i="0" u="none" strike="noStrike" cap="none">
                <a:solidFill>
                  <a:schemeClr val="dk1"/>
                </a:solidFill>
                <a:latin typeface="Playfair Display"/>
                <a:ea typeface="Playfair Display"/>
                <a:cs typeface="Playfair Display"/>
                <a:sym typeface="Playfair Display"/>
              </a:rPr>
              <a:t>Exothermic Process: one in which energy, usually in the form of heat, flows from a system into its surroundings </a:t>
            </a:r>
            <a:r>
              <a:rPr lang="en" sz="1800" b="0" i="0" u="none" strike="noStrike" cap="none">
                <a:solidFill>
                  <a:schemeClr val="dk1"/>
                </a:solidFill>
                <a:highlight>
                  <a:schemeClr val="lt1"/>
                </a:highlight>
                <a:latin typeface="Playfair Display"/>
                <a:ea typeface="Playfair Display"/>
                <a:cs typeface="Playfair Display"/>
                <a:sym typeface="Playfair Display"/>
              </a:rPr>
              <a:t>(</a:t>
            </a:r>
            <a:r>
              <a:rPr lang="en" sz="1800" b="0" i="0" u="none" strike="noStrike" cap="none">
                <a:solidFill>
                  <a:schemeClr val="dk1"/>
                </a:solidFill>
                <a:latin typeface="Playfair Display"/>
                <a:ea typeface="Playfair Display"/>
                <a:cs typeface="Playfair Display"/>
                <a:sym typeface="Playfair Display"/>
              </a:rPr>
              <a:t>Gilbert, Thomas R., et al., 2017, p. 376)</a:t>
            </a:r>
            <a:endParaRPr sz="1800" b="0" i="0" u="none" strike="noStrike" cap="none">
              <a:solidFill>
                <a:schemeClr val="dk1"/>
              </a:solidFill>
              <a:latin typeface="Playfair Display"/>
              <a:ea typeface="Playfair Display"/>
              <a:cs typeface="Playfair Display"/>
              <a:sym typeface="Playfair Display"/>
            </a:endParaRPr>
          </a:p>
          <a:p>
            <a:pPr marL="457200" marR="0" lvl="0" indent="-330200" algn="l" rtl="0">
              <a:lnSpc>
                <a:spcPct val="115000"/>
              </a:lnSpc>
              <a:spcBef>
                <a:spcPts val="0"/>
              </a:spcBef>
              <a:spcAft>
                <a:spcPts val="0"/>
              </a:spcAft>
              <a:buClr>
                <a:schemeClr val="dk1"/>
              </a:buClr>
              <a:buSzPts val="1600"/>
              <a:buFont typeface="Playfair Display"/>
              <a:buChar char="●"/>
            </a:pPr>
            <a:r>
              <a:rPr lang="en" sz="1800" b="0" i="0" u="none" strike="noStrike" cap="none">
                <a:solidFill>
                  <a:schemeClr val="dk1"/>
                </a:solidFill>
                <a:latin typeface="Playfair Display"/>
                <a:ea typeface="Playfair Display"/>
                <a:cs typeface="Playfair Display"/>
                <a:sym typeface="Playfair Display"/>
              </a:rPr>
              <a:t>Endothermic process: one in which energy, usually in the form of heat, flows from the surrounding into the system </a:t>
            </a:r>
            <a:r>
              <a:rPr lang="en" sz="1800" b="0" i="0" u="none" strike="noStrike" cap="none">
                <a:solidFill>
                  <a:schemeClr val="dk1"/>
                </a:solidFill>
                <a:highlight>
                  <a:schemeClr val="lt1"/>
                </a:highlight>
                <a:latin typeface="Playfair Display"/>
                <a:ea typeface="Playfair Display"/>
                <a:cs typeface="Playfair Display"/>
                <a:sym typeface="Playfair Display"/>
              </a:rPr>
              <a:t>(</a:t>
            </a:r>
            <a:r>
              <a:rPr lang="en" sz="1800" b="0" i="0" u="none" strike="noStrike" cap="none">
                <a:solidFill>
                  <a:schemeClr val="dk1"/>
                </a:solidFill>
                <a:latin typeface="Playfair Display"/>
                <a:ea typeface="Playfair Display"/>
                <a:cs typeface="Playfair Display"/>
                <a:sym typeface="Playfair Display"/>
              </a:rPr>
              <a:t>Gilbert, Thomas R., et al., 2017, p. 376)</a:t>
            </a:r>
            <a:endParaRPr sz="1800" b="0" i="0" u="none" strike="noStrike" cap="none">
              <a:solidFill>
                <a:schemeClr val="dk1"/>
              </a:solidFill>
              <a:latin typeface="Playfair Display"/>
              <a:ea typeface="Playfair Display"/>
              <a:cs typeface="Playfair Display"/>
              <a:sym typeface="Playfair Display"/>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Terminology </a:t>
            </a:r>
            <a:endParaRPr sz="4200" b="0" i="0" u="none" strike="noStrike" cap="none">
              <a:solidFill>
                <a:schemeClr val="dk1"/>
              </a:solidFill>
              <a:latin typeface="Playfair Display"/>
              <a:ea typeface="Playfair Display"/>
              <a:cs typeface="Playfair Display"/>
              <a:sym typeface="Playfair Display"/>
            </a:endParaRPr>
          </a:p>
        </p:txBody>
      </p:sp>
      <p:sp>
        <p:nvSpPr>
          <p:cNvPr id="82" name="Shape 82"/>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p>
            <a:pPr marL="457200" marR="0" lvl="0" indent="-330200" algn="l" rtl="0">
              <a:lnSpc>
                <a:spcPct val="115000"/>
              </a:lnSpc>
              <a:spcBef>
                <a:spcPts val="0"/>
              </a:spcBef>
              <a:spcAft>
                <a:spcPts val="0"/>
              </a:spcAft>
              <a:buClr>
                <a:schemeClr val="dk1"/>
              </a:buClr>
              <a:buSzPts val="1600"/>
              <a:buFont typeface="Playfair Display"/>
              <a:buChar char="●"/>
            </a:pPr>
            <a:r>
              <a:rPr lang="en" sz="1800" b="0" i="0" u="none" strike="noStrike" cap="none">
                <a:solidFill>
                  <a:schemeClr val="dk1"/>
                </a:solidFill>
                <a:latin typeface="Playfair Display"/>
                <a:ea typeface="Playfair Display"/>
                <a:cs typeface="Playfair Display"/>
                <a:sym typeface="Playfair Display"/>
              </a:rPr>
              <a:t>Enthalpy (</a:t>
            </a:r>
            <a:r>
              <a:rPr lang="en" sz="1800" b="0" i="1" u="none" strike="noStrike" cap="none">
                <a:solidFill>
                  <a:schemeClr val="dk1"/>
                </a:solidFill>
                <a:latin typeface="Playfair Display"/>
                <a:ea typeface="Playfair Display"/>
                <a:cs typeface="Playfair Display"/>
                <a:sym typeface="Playfair Display"/>
              </a:rPr>
              <a:t>H</a:t>
            </a:r>
            <a:r>
              <a:rPr lang="en" sz="1800" b="0" i="0" u="none" strike="noStrike" cap="none">
                <a:solidFill>
                  <a:schemeClr val="dk1"/>
                </a:solidFill>
                <a:latin typeface="Playfair Display"/>
                <a:ea typeface="Playfair Display"/>
                <a:cs typeface="Playfair Display"/>
                <a:sym typeface="Playfair Display"/>
              </a:rPr>
              <a:t>): parameter that tracks the changes in energy and the flow of heat into or out from constant-pressure systems </a:t>
            </a:r>
            <a:r>
              <a:rPr lang="en" sz="1800" b="0" i="0" u="none" strike="noStrike" cap="none">
                <a:solidFill>
                  <a:schemeClr val="dk1"/>
                </a:solidFill>
                <a:highlight>
                  <a:schemeClr val="lt1"/>
                </a:highlight>
                <a:latin typeface="Playfair Display"/>
                <a:ea typeface="Playfair Display"/>
                <a:cs typeface="Playfair Display"/>
                <a:sym typeface="Playfair Display"/>
              </a:rPr>
              <a:t>(</a:t>
            </a:r>
            <a:r>
              <a:rPr lang="en" sz="1800" b="0" i="0" u="none" strike="noStrike" cap="none">
                <a:solidFill>
                  <a:schemeClr val="dk1"/>
                </a:solidFill>
                <a:latin typeface="Playfair Display"/>
                <a:ea typeface="Playfair Display"/>
                <a:cs typeface="Playfair Display"/>
                <a:sym typeface="Playfair Display"/>
              </a:rPr>
              <a:t>Gilbert, Thomas R., et al., 2017, p. 381)</a:t>
            </a:r>
            <a:endParaRPr sz="1800" b="0" i="0" u="none" strike="noStrike" cap="none">
              <a:solidFill>
                <a:schemeClr val="dk1"/>
              </a:solidFill>
              <a:latin typeface="Playfair Display"/>
              <a:ea typeface="Playfair Display"/>
              <a:cs typeface="Playfair Display"/>
              <a:sym typeface="Playfair Display"/>
            </a:endParaRPr>
          </a:p>
          <a:p>
            <a:pPr marL="457200" marR="0" lvl="0" indent="-330200" algn="l" rtl="0">
              <a:lnSpc>
                <a:spcPct val="115000"/>
              </a:lnSpc>
              <a:spcBef>
                <a:spcPts val="0"/>
              </a:spcBef>
              <a:spcAft>
                <a:spcPts val="0"/>
              </a:spcAft>
              <a:buClr>
                <a:schemeClr val="dk1"/>
              </a:buClr>
              <a:buSzPts val="1600"/>
              <a:buFont typeface="Playfair Display"/>
              <a:buChar char="●"/>
            </a:pPr>
            <a:r>
              <a:rPr lang="en" sz="1800" b="0" i="0" u="none" strike="noStrike" cap="none">
                <a:solidFill>
                  <a:schemeClr val="dk1"/>
                </a:solidFill>
                <a:latin typeface="Playfair Display"/>
                <a:ea typeface="Playfair Display"/>
                <a:cs typeface="Playfair Display"/>
                <a:sym typeface="Playfair Display"/>
              </a:rPr>
              <a:t>Enthalpy (</a:t>
            </a:r>
            <a:r>
              <a:rPr lang="en" sz="1800" b="0" i="1" u="none" strike="noStrike" cap="none">
                <a:solidFill>
                  <a:schemeClr val="dk1"/>
                </a:solidFill>
                <a:latin typeface="Playfair Display"/>
                <a:ea typeface="Playfair Display"/>
                <a:cs typeface="Playfair Display"/>
                <a:sym typeface="Playfair Display"/>
              </a:rPr>
              <a:t>H Delta)</a:t>
            </a:r>
            <a:r>
              <a:rPr lang="en" sz="1800" b="0" i="0" u="none" strike="noStrike" cap="none">
                <a:solidFill>
                  <a:schemeClr val="dk1"/>
                </a:solidFill>
                <a:latin typeface="Playfair Display"/>
                <a:ea typeface="Playfair Display"/>
                <a:cs typeface="Playfair Display"/>
                <a:sym typeface="Playfair Display"/>
              </a:rPr>
              <a:t>: is equal to the quantity of heat transferred into or out from a system during a chemical reaction or physical change </a:t>
            </a:r>
            <a:r>
              <a:rPr lang="en" sz="1800" b="0" i="0" u="none" strike="noStrike" cap="none">
                <a:solidFill>
                  <a:schemeClr val="dk1"/>
                </a:solidFill>
                <a:highlight>
                  <a:schemeClr val="lt1"/>
                </a:highlight>
                <a:latin typeface="Playfair Display"/>
                <a:ea typeface="Playfair Display"/>
                <a:cs typeface="Playfair Display"/>
                <a:sym typeface="Playfair Display"/>
              </a:rPr>
              <a:t>(</a:t>
            </a:r>
            <a:r>
              <a:rPr lang="en" sz="1800" b="0" i="0" u="none" strike="noStrike" cap="none">
                <a:solidFill>
                  <a:schemeClr val="dk1"/>
                </a:solidFill>
                <a:latin typeface="Playfair Display"/>
                <a:ea typeface="Playfair Display"/>
                <a:cs typeface="Playfair Display"/>
                <a:sym typeface="Playfair Display"/>
              </a:rPr>
              <a:t>Gilbert, Thomas R., et al., 2017, p. 381)</a:t>
            </a:r>
            <a:endParaRPr/>
          </a:p>
          <a:p>
            <a:pPr marL="914400" marR="0" lvl="1" indent="-330200" algn="l" rtl="0">
              <a:lnSpc>
                <a:spcPct val="115000"/>
              </a:lnSpc>
              <a:spcBef>
                <a:spcPts val="0"/>
              </a:spcBef>
              <a:spcAft>
                <a:spcPts val="0"/>
              </a:spcAft>
              <a:buClr>
                <a:schemeClr val="dk1"/>
              </a:buClr>
              <a:buSzPts val="1600"/>
              <a:buFont typeface="Open Sans"/>
              <a:buChar char="○"/>
            </a:pPr>
            <a:r>
              <a:rPr lang="en" sz="1600" b="0" i="0" u="none" strike="noStrike" cap="none">
                <a:solidFill>
                  <a:schemeClr val="dk1"/>
                </a:solidFill>
                <a:latin typeface="Playfair Display"/>
                <a:ea typeface="Playfair Display"/>
                <a:cs typeface="Playfair Display"/>
                <a:sym typeface="Playfair Display"/>
              </a:rPr>
              <a:t>Delta H is </a:t>
            </a:r>
            <a:r>
              <a:rPr lang="en" sz="1600">
                <a:latin typeface="Playfair Display"/>
                <a:ea typeface="Playfair Display"/>
                <a:cs typeface="Playfair Display"/>
                <a:sym typeface="Playfair Display"/>
              </a:rPr>
              <a:t>equivalent</a:t>
            </a:r>
            <a:r>
              <a:rPr lang="en" sz="1600" b="0" i="0" u="none" strike="noStrike" cap="none">
                <a:solidFill>
                  <a:schemeClr val="dk1"/>
                </a:solidFill>
                <a:latin typeface="Playfair Display"/>
                <a:ea typeface="Playfair Display"/>
                <a:cs typeface="Playfair Display"/>
                <a:sym typeface="Playfair Display"/>
              </a:rPr>
              <a:t> to q</a:t>
            </a:r>
            <a:r>
              <a:rPr lang="en" sz="1600" b="0" i="0" u="none" strike="noStrike" cap="none" baseline="-25000">
                <a:solidFill>
                  <a:schemeClr val="dk1"/>
                </a:solidFill>
                <a:latin typeface="Playfair Display"/>
                <a:ea typeface="Playfair Display"/>
                <a:cs typeface="Playfair Display"/>
                <a:sym typeface="Playfair Display"/>
              </a:rPr>
              <a:t>p</a:t>
            </a:r>
            <a:endParaRPr/>
          </a:p>
          <a:p>
            <a:pPr marL="457200" marR="0" lvl="0" indent="-330200" algn="l" rtl="0">
              <a:lnSpc>
                <a:spcPct val="115000"/>
              </a:lnSpc>
              <a:spcBef>
                <a:spcPts val="0"/>
              </a:spcBef>
              <a:spcAft>
                <a:spcPts val="0"/>
              </a:spcAft>
              <a:buClr>
                <a:schemeClr val="dk1"/>
              </a:buClr>
              <a:buSzPts val="1600"/>
              <a:buFont typeface="Open Sans"/>
              <a:buChar char="●"/>
            </a:pPr>
            <a:r>
              <a:rPr lang="en" sz="1800" b="0" i="0" u="none" strike="noStrike" cap="none">
                <a:solidFill>
                  <a:schemeClr val="dk1"/>
                </a:solidFill>
                <a:latin typeface="Playfair Display"/>
                <a:ea typeface="Playfair Display"/>
                <a:cs typeface="Playfair Display"/>
                <a:sym typeface="Playfair Display"/>
              </a:rPr>
              <a:t>Constant pressure </a:t>
            </a:r>
            <a:r>
              <a:rPr lang="en">
                <a:latin typeface="Playfair Display"/>
                <a:ea typeface="Playfair Display"/>
                <a:cs typeface="Playfair Display"/>
                <a:sym typeface="Playfair Display"/>
              </a:rPr>
              <a:t>Calorimetry</a:t>
            </a:r>
            <a:r>
              <a:rPr lang="en" sz="1800" b="0" i="0" u="none" strike="noStrike" cap="none">
                <a:solidFill>
                  <a:schemeClr val="dk1"/>
                </a:solidFill>
                <a:latin typeface="Playfair Display"/>
                <a:ea typeface="Playfair Display"/>
                <a:cs typeface="Playfair Display"/>
                <a:sym typeface="Playfair Display"/>
              </a:rPr>
              <a:t> requires the following parameters: Mass of System, Specific Heat of System, System Temperature Change</a:t>
            </a:r>
            <a:endParaRPr/>
          </a:p>
          <a:p>
            <a:pPr marL="914400" marR="0" lvl="1" indent="-330200" algn="l" rtl="0">
              <a:lnSpc>
                <a:spcPct val="115000"/>
              </a:lnSpc>
              <a:spcBef>
                <a:spcPts val="0"/>
              </a:spcBef>
              <a:spcAft>
                <a:spcPts val="0"/>
              </a:spcAft>
              <a:buClr>
                <a:schemeClr val="dk1"/>
              </a:buClr>
              <a:buSzPts val="1600"/>
              <a:buFont typeface="Open Sans"/>
              <a:buChar char="○"/>
            </a:pPr>
            <a:r>
              <a:rPr lang="en" sz="1600" b="0" i="0" u="none" strike="noStrike" cap="none">
                <a:solidFill>
                  <a:schemeClr val="dk1"/>
                </a:solidFill>
                <a:latin typeface="Playfair Display"/>
                <a:ea typeface="Playfair Display"/>
                <a:cs typeface="Playfair Display"/>
                <a:sym typeface="Playfair Display"/>
              </a:rPr>
              <a:t>q = m * c</a:t>
            </a:r>
            <a:r>
              <a:rPr lang="en" sz="1600" b="0" i="0" u="none" strike="noStrike" cap="none" baseline="-25000">
                <a:solidFill>
                  <a:schemeClr val="dk1"/>
                </a:solidFill>
                <a:latin typeface="Playfair Display"/>
                <a:ea typeface="Playfair Display"/>
                <a:cs typeface="Playfair Display"/>
                <a:sym typeface="Playfair Display"/>
              </a:rPr>
              <a:t>p</a:t>
            </a:r>
            <a:r>
              <a:rPr lang="en" sz="1600" b="0" i="0" u="none" strike="noStrike" cap="none">
                <a:solidFill>
                  <a:schemeClr val="dk1"/>
                </a:solidFill>
                <a:latin typeface="Playfair Display"/>
                <a:ea typeface="Playfair Display"/>
                <a:cs typeface="Playfair Display"/>
                <a:sym typeface="Playfair Display"/>
              </a:rPr>
              <a:t> * (</a:t>
            </a:r>
            <a:r>
              <a:rPr lang="en" sz="1600" b="0" i="1" u="none" strike="noStrike" cap="none">
                <a:solidFill>
                  <a:schemeClr val="dk1"/>
                </a:solidFill>
                <a:latin typeface="Playfair Display"/>
                <a:ea typeface="Playfair Display"/>
                <a:cs typeface="Playfair Display"/>
                <a:sym typeface="Playfair Display"/>
              </a:rPr>
              <a:t>Delta T</a:t>
            </a:r>
            <a:r>
              <a:rPr lang="en" sz="1600" b="0" i="0" u="none" strike="noStrike" cap="none">
                <a:solidFill>
                  <a:schemeClr val="dk1"/>
                </a:solidFill>
                <a:latin typeface="Playfair Display"/>
                <a:ea typeface="Playfair Display"/>
                <a:cs typeface="Playfair Display"/>
                <a:sym typeface="Playfair Display"/>
              </a:rPr>
              <a:t>): This equation relates energy flow to the change in temperature of a mass of a pure substance</a:t>
            </a:r>
            <a:endParaRPr sz="1600" b="0" i="0" u="none" strike="noStrike" cap="none" baseline="-25000">
              <a:solidFill>
                <a:schemeClr val="dk1"/>
              </a:solidFill>
              <a:latin typeface="Playfair Display"/>
              <a:ea typeface="Playfair Display"/>
              <a:cs typeface="Playfair Display"/>
              <a:sym typeface="Playfair Displa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Theories and Concepts </a:t>
            </a:r>
            <a:endParaRPr sz="4200" b="0" i="0" u="none" strike="noStrike" cap="none">
              <a:solidFill>
                <a:schemeClr val="dk1"/>
              </a:solidFill>
              <a:latin typeface="Playfair Display"/>
              <a:ea typeface="Playfair Display"/>
              <a:cs typeface="Playfair Display"/>
              <a:sym typeface="Playfair Display"/>
            </a:endParaRPr>
          </a:p>
        </p:txBody>
      </p:sp>
      <p:sp>
        <p:nvSpPr>
          <p:cNvPr id="88" name="Shape 88"/>
          <p:cNvSpPr txBox="1">
            <a:spLocks noGrp="1"/>
          </p:cNvSpPr>
          <p:nvPr>
            <p:ph type="body" idx="1"/>
          </p:nvPr>
        </p:nvSpPr>
        <p:spPr>
          <a:xfrm>
            <a:off x="311700" y="813575"/>
            <a:ext cx="8520600" cy="3354000"/>
          </a:xfrm>
          <a:prstGeom prst="rect">
            <a:avLst/>
          </a:prstGeom>
          <a:noFill/>
          <a:ln>
            <a:noFill/>
          </a:ln>
        </p:spPr>
        <p:txBody>
          <a:bodyPr spcFirstLastPara="1" wrap="square" lIns="91425" tIns="91425" rIns="91425" bIns="91425" anchor="t" anchorCtr="0">
            <a:noAutofit/>
          </a:bodyPr>
          <a:lstStyle/>
          <a:p>
            <a:pPr marL="457200" marR="0" lvl="0" indent="-323850" algn="l" rtl="0">
              <a:lnSpc>
                <a:spcPct val="115000"/>
              </a:lnSpc>
              <a:spcBef>
                <a:spcPts val="1100"/>
              </a:spcBef>
              <a:spcAft>
                <a:spcPts val="0"/>
              </a:spcAft>
              <a:buClr>
                <a:schemeClr val="dk1"/>
              </a:buClr>
              <a:buSzPts val="1500"/>
              <a:buFont typeface="Playfair Display"/>
              <a:buChar char="●"/>
            </a:pPr>
            <a:r>
              <a:rPr lang="en" sz="1500" b="0" i="0" u="none" strike="noStrike" cap="none">
                <a:solidFill>
                  <a:schemeClr val="dk1"/>
                </a:solidFill>
                <a:latin typeface="Playfair Display"/>
                <a:ea typeface="Playfair Display"/>
                <a:cs typeface="Playfair Display"/>
                <a:sym typeface="Playfair Display"/>
              </a:rPr>
              <a:t>Thermodynamics – The study of energy and its transformations</a:t>
            </a:r>
            <a:endParaRPr sz="1500" b="0" i="0" u="none" strike="noStrike" cap="none">
              <a:solidFill>
                <a:schemeClr val="dk1"/>
              </a:solidFill>
              <a:latin typeface="Playfair Display"/>
              <a:ea typeface="Playfair Display"/>
              <a:cs typeface="Playfair Display"/>
              <a:sym typeface="Playfair Display"/>
            </a:endParaRPr>
          </a:p>
          <a:p>
            <a:pPr marL="914400" marR="0" lvl="1" indent="-323850" algn="l" rtl="0">
              <a:lnSpc>
                <a:spcPct val="115000"/>
              </a:lnSpc>
              <a:spcBef>
                <a:spcPts val="0"/>
              </a:spcBef>
              <a:spcAft>
                <a:spcPts val="0"/>
              </a:spcAft>
              <a:buClr>
                <a:schemeClr val="dk1"/>
              </a:buClr>
              <a:buSzPts val="1500"/>
              <a:buFont typeface="Playfair Display"/>
              <a:buAutoNum type="alphaLcPeriod"/>
            </a:pPr>
            <a:r>
              <a:rPr lang="en" sz="1500" b="0" i="0" u="none" strike="noStrike" cap="none">
                <a:solidFill>
                  <a:schemeClr val="dk1"/>
                </a:solidFill>
                <a:latin typeface="Playfair Display"/>
                <a:ea typeface="Playfair Display"/>
                <a:cs typeface="Playfair Display"/>
                <a:sym typeface="Playfair Display"/>
              </a:rPr>
              <a:t>First Law of Thermodynamics – energy cannot be created or destroyed, though it can change from one form to another, or  </a:t>
            </a:r>
            <a:r>
              <a:rPr lang="en" sz="1600" b="0" i="0" u="none" strike="noStrike" cap="none">
                <a:solidFill>
                  <a:schemeClr val="dk1"/>
                </a:solidFill>
                <a:highlight>
                  <a:schemeClr val="lt1"/>
                </a:highlight>
                <a:latin typeface="Playfair Display"/>
                <a:ea typeface="Playfair Display"/>
                <a:cs typeface="Playfair Display"/>
                <a:sym typeface="Playfair Display"/>
              </a:rPr>
              <a:t>(</a:t>
            </a:r>
            <a:r>
              <a:rPr lang="en" sz="1600" b="0" i="0" u="none" strike="noStrike" cap="none">
                <a:solidFill>
                  <a:schemeClr val="dk1"/>
                </a:solidFill>
                <a:latin typeface="Playfair Display"/>
                <a:ea typeface="Playfair Display"/>
                <a:cs typeface="Playfair Display"/>
                <a:sym typeface="Playfair Display"/>
              </a:rPr>
              <a:t>Gilbert, Thomas R., et al., 2017, p. 381)</a:t>
            </a:r>
            <a:endParaRPr/>
          </a:p>
          <a:p>
            <a:pPr marL="1390650" marR="0" lvl="2" indent="-342900" algn="l" rtl="0">
              <a:lnSpc>
                <a:spcPct val="115000"/>
              </a:lnSpc>
              <a:spcBef>
                <a:spcPts val="0"/>
              </a:spcBef>
              <a:spcAft>
                <a:spcPts val="0"/>
              </a:spcAft>
              <a:buClr>
                <a:schemeClr val="dk1"/>
              </a:buClr>
              <a:buSzPts val="1500"/>
              <a:buFont typeface="Arial"/>
              <a:buAutoNum type="arabicPeriod"/>
            </a:pPr>
            <a:r>
              <a:rPr lang="en" sz="1500" b="0" i="0" u="none" strike="noStrike" cap="none">
                <a:solidFill>
                  <a:schemeClr val="dk1"/>
                </a:solidFill>
                <a:latin typeface="Playfair Display"/>
                <a:ea typeface="Playfair Display"/>
                <a:cs typeface="Playfair Display"/>
                <a:sym typeface="Playfair Display"/>
              </a:rPr>
              <a:t>The total energy of the universe is constant</a:t>
            </a:r>
            <a:endParaRPr/>
          </a:p>
          <a:p>
            <a:pPr marL="1390650" marR="0" lvl="2" indent="-342900" algn="l" rtl="0">
              <a:lnSpc>
                <a:spcPct val="115000"/>
              </a:lnSpc>
              <a:spcBef>
                <a:spcPts val="0"/>
              </a:spcBef>
              <a:spcAft>
                <a:spcPts val="0"/>
              </a:spcAft>
              <a:buClr>
                <a:schemeClr val="dk1"/>
              </a:buClr>
              <a:buSzPts val="1500"/>
              <a:buFont typeface="Arial"/>
              <a:buAutoNum type="arabicPeriod"/>
            </a:pPr>
            <a:r>
              <a:rPr lang="en" sz="1500" b="0" i="0" u="none" strike="noStrike" cap="none">
                <a:solidFill>
                  <a:schemeClr val="dk1"/>
                </a:solidFill>
                <a:latin typeface="Playfair Display"/>
                <a:ea typeface="Playfair Display"/>
                <a:cs typeface="Playfair Display"/>
                <a:sym typeface="Playfair Display"/>
              </a:rPr>
              <a:t>Universe = system + surroundings</a:t>
            </a:r>
            <a:endParaRPr/>
          </a:p>
          <a:p>
            <a:pPr marL="1390650" marR="0" lvl="2" indent="-342900" algn="l" rtl="0">
              <a:lnSpc>
                <a:spcPct val="115000"/>
              </a:lnSpc>
              <a:spcBef>
                <a:spcPts val="0"/>
              </a:spcBef>
              <a:spcAft>
                <a:spcPts val="0"/>
              </a:spcAft>
              <a:buClr>
                <a:schemeClr val="dk1"/>
              </a:buClr>
              <a:buSzPts val="1500"/>
              <a:buFont typeface="Arial"/>
              <a:buAutoNum type="arabicPeriod"/>
            </a:pPr>
            <a:r>
              <a:rPr lang="en" sz="1500" b="0" i="0" u="none" strike="noStrike" cap="none">
                <a:solidFill>
                  <a:schemeClr val="dk1"/>
                </a:solidFill>
                <a:latin typeface="Playfair Display"/>
                <a:ea typeface="Playfair Display"/>
                <a:cs typeface="Playfair Display"/>
                <a:sym typeface="Playfair Display"/>
              </a:rPr>
              <a:t>Systems are used to study the transfer of energy between itself and its surroundings</a:t>
            </a:r>
            <a:endParaRPr sz="1500" b="0" i="0" u="none" strike="noStrike" cap="none">
              <a:solidFill>
                <a:schemeClr val="dk1"/>
              </a:solidFill>
              <a:latin typeface="Playfair Display"/>
              <a:ea typeface="Playfair Display"/>
              <a:cs typeface="Playfair Display"/>
              <a:sym typeface="Playfair Display"/>
            </a:endParaRPr>
          </a:p>
          <a:p>
            <a:pPr marL="914400" marR="0" lvl="1" indent="-323850" algn="l" rtl="0">
              <a:lnSpc>
                <a:spcPct val="115000"/>
              </a:lnSpc>
              <a:spcBef>
                <a:spcPts val="0"/>
              </a:spcBef>
              <a:spcAft>
                <a:spcPts val="0"/>
              </a:spcAft>
              <a:buClr>
                <a:schemeClr val="dk1"/>
              </a:buClr>
              <a:buSzPts val="1500"/>
              <a:buFont typeface="Playfair Display"/>
              <a:buAutoNum type="alphaLcPeriod"/>
            </a:pPr>
            <a:r>
              <a:rPr lang="en" sz="1500" b="0" i="0" u="none" strike="noStrike" cap="none">
                <a:solidFill>
                  <a:schemeClr val="dk1"/>
                </a:solidFill>
                <a:latin typeface="Playfair Display"/>
                <a:ea typeface="Playfair Display"/>
                <a:cs typeface="Playfair Display"/>
                <a:sym typeface="Playfair Display"/>
              </a:rPr>
              <a:t>Significant because calculating the energy the system produces (or absorbs) is equivalent to the energy of the absorbed or produced by the systems surroundings.</a:t>
            </a:r>
            <a:endParaRPr sz="1500" b="0" i="0" u="none" strike="noStrike" cap="none">
              <a:solidFill>
                <a:schemeClr val="dk1"/>
              </a:solidFill>
              <a:latin typeface="Playfair Display"/>
              <a:ea typeface="Playfair Display"/>
              <a:cs typeface="Playfair Display"/>
              <a:sym typeface="Playfair Display"/>
            </a:endParaRPr>
          </a:p>
          <a:p>
            <a:pPr marL="457200" marR="0" lvl="0" indent="-323850" algn="l" rtl="0">
              <a:lnSpc>
                <a:spcPct val="115000"/>
              </a:lnSpc>
              <a:spcBef>
                <a:spcPts val="0"/>
              </a:spcBef>
              <a:spcAft>
                <a:spcPts val="0"/>
              </a:spcAft>
              <a:buClr>
                <a:schemeClr val="dk1"/>
              </a:buClr>
              <a:buSzPts val="1500"/>
              <a:buFont typeface="Playfair Display"/>
              <a:buChar char="●"/>
            </a:pPr>
            <a:r>
              <a:rPr lang="en" sz="1500" b="0" i="0" u="none" strike="noStrike" cap="none">
                <a:solidFill>
                  <a:schemeClr val="dk1"/>
                </a:solidFill>
                <a:latin typeface="Playfair Display"/>
                <a:ea typeface="Playfair Display"/>
                <a:cs typeface="Playfair Display"/>
                <a:sym typeface="Playfair Display"/>
              </a:rPr>
              <a:t>Heat flow is proportional to the mass of the system, as well as the Temperature change where T</a:t>
            </a:r>
            <a:r>
              <a:rPr lang="en" sz="1500" b="0" i="0" u="none" strike="noStrike" cap="none" baseline="-25000">
                <a:solidFill>
                  <a:schemeClr val="dk1"/>
                </a:solidFill>
                <a:latin typeface="Playfair Display"/>
                <a:ea typeface="Playfair Display"/>
                <a:cs typeface="Playfair Display"/>
                <a:sym typeface="Playfair Display"/>
              </a:rPr>
              <a:t>delta</a:t>
            </a:r>
            <a:r>
              <a:rPr lang="en" sz="1500" b="0" i="0" u="none" strike="noStrike" cap="none">
                <a:solidFill>
                  <a:schemeClr val="dk1"/>
                </a:solidFill>
                <a:latin typeface="Playfair Display"/>
                <a:ea typeface="Playfair Display"/>
                <a:cs typeface="Playfair Display"/>
                <a:sym typeface="Playfair Display"/>
              </a:rPr>
              <a:t> = T</a:t>
            </a:r>
            <a:r>
              <a:rPr lang="en" sz="1500" b="0" i="0" u="none" strike="noStrike" cap="none" baseline="-25000">
                <a:solidFill>
                  <a:schemeClr val="dk1"/>
                </a:solidFill>
                <a:latin typeface="Playfair Display"/>
                <a:ea typeface="Playfair Display"/>
                <a:cs typeface="Playfair Display"/>
                <a:sym typeface="Playfair Display"/>
              </a:rPr>
              <a:t>final</a:t>
            </a:r>
            <a:r>
              <a:rPr lang="en" sz="1500" b="0" i="0" u="none" strike="noStrike" cap="none">
                <a:solidFill>
                  <a:schemeClr val="dk1"/>
                </a:solidFill>
                <a:latin typeface="Playfair Display"/>
                <a:ea typeface="Playfair Display"/>
                <a:cs typeface="Playfair Display"/>
                <a:sym typeface="Playfair Display"/>
              </a:rPr>
              <a:t> – T</a:t>
            </a:r>
            <a:r>
              <a:rPr lang="en" sz="1500" b="0" i="0" u="none" strike="noStrike" cap="none" baseline="-25000">
                <a:solidFill>
                  <a:schemeClr val="dk1"/>
                </a:solidFill>
                <a:latin typeface="Playfair Display"/>
                <a:ea typeface="Playfair Display"/>
                <a:cs typeface="Playfair Display"/>
                <a:sym typeface="Playfair Display"/>
              </a:rPr>
              <a:t>initial</a:t>
            </a:r>
            <a:r>
              <a:rPr lang="en" sz="1500" b="0" i="0" u="none" strike="noStrike" cap="none">
                <a:solidFill>
                  <a:schemeClr val="dk1"/>
                </a:solidFill>
                <a:latin typeface="Playfair Display"/>
                <a:ea typeface="Playfair Display"/>
                <a:cs typeface="Playfair Display"/>
                <a:sym typeface="Playfair Display"/>
              </a:rPr>
              <a:t> </a:t>
            </a:r>
            <a:endParaRPr sz="1500" b="0" i="0" u="none" strike="noStrike" cap="none">
              <a:solidFill>
                <a:schemeClr val="dk1"/>
              </a:solidFill>
              <a:latin typeface="Playfair Display"/>
              <a:ea typeface="Playfair Display"/>
              <a:cs typeface="Playfair Display"/>
              <a:sym typeface="Playfair Display"/>
            </a:endParaRPr>
          </a:p>
          <a:p>
            <a:pPr marL="0" marR="0" lvl="0" indent="0" algn="l" rtl="0">
              <a:lnSpc>
                <a:spcPct val="115000"/>
              </a:lnSpc>
              <a:spcBef>
                <a:spcPts val="1100"/>
              </a:spcBef>
              <a:spcAft>
                <a:spcPts val="1600"/>
              </a:spcAft>
              <a:buClr>
                <a:schemeClr val="dk1"/>
              </a:buClr>
              <a:buSzPts val="1800"/>
              <a:buFont typeface="Open Sans"/>
              <a:buNone/>
            </a:pPr>
            <a:endParaRPr sz="1800" b="0" i="0" u="none" strike="noStrike" cap="none">
              <a:solidFill>
                <a:schemeClr val="dk1"/>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a:latin typeface="Playfair Display"/>
                <a:ea typeface="Playfair Display"/>
                <a:cs typeface="Playfair Display"/>
                <a:sym typeface="Playfair Display"/>
              </a:rPr>
              <a:t>Theories and Concepts </a:t>
            </a:r>
            <a:endParaRPr>
              <a:latin typeface="Playfair Display"/>
              <a:ea typeface="Playfair Display"/>
              <a:cs typeface="Playfair Display"/>
              <a:sym typeface="Playfair Display"/>
            </a:endParaRPr>
          </a:p>
        </p:txBody>
      </p:sp>
      <p:sp>
        <p:nvSpPr>
          <p:cNvPr id="94" name="Shape 9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Font typeface="Playfair Display"/>
              <a:buChar char="●"/>
            </a:pPr>
            <a:r>
              <a:rPr lang="en">
                <a:latin typeface="Playfair Display"/>
                <a:ea typeface="Playfair Display"/>
                <a:cs typeface="Playfair Display"/>
                <a:sym typeface="Playfair Display"/>
              </a:rPr>
              <a:t>Water’s specific heat capacity (4.184 J/g C) will many times mean that its temperature will rise more slowly than other systems. This is particularly true when water and metal interact because metal usually has a very low heat capacity. This means that water’s temperature rises 1 Celsius when the energy is much higher, at 4.184 J. </a:t>
            </a:r>
            <a:endParaRPr>
              <a:latin typeface="Playfair Display"/>
              <a:ea typeface="Playfair Display"/>
              <a:cs typeface="Playfair Display"/>
              <a:sym typeface="Playfair Display"/>
            </a:endParaRPr>
          </a:p>
          <a:p>
            <a:pPr marL="457200" lvl="0" indent="-342900" rtl="0">
              <a:spcBef>
                <a:spcPts val="0"/>
              </a:spcBef>
              <a:spcAft>
                <a:spcPts val="0"/>
              </a:spcAft>
              <a:buSzPts val="1800"/>
              <a:buFont typeface="Playfair Display"/>
              <a:buChar char="●"/>
            </a:pPr>
            <a:r>
              <a:rPr lang="en">
                <a:latin typeface="Playfair Display"/>
                <a:ea typeface="Playfair Display"/>
                <a:cs typeface="Playfair Display"/>
                <a:sym typeface="Playfair Display"/>
              </a:rPr>
              <a:t>Statement of the second law of thermodynamics: heat flows spontaneously from hot to cold (http://theory.uwinnipeg.ca/mod_tech/node79.html)</a:t>
            </a:r>
            <a:endParaRPr>
              <a:latin typeface="Playfair Display"/>
              <a:ea typeface="Playfair Display"/>
              <a:cs typeface="Playfair Display"/>
              <a:sym typeface="Playfair Display"/>
            </a:endParaRPr>
          </a:p>
          <a:p>
            <a:pPr marL="457200" lvl="0" indent="-342900" rtl="0">
              <a:spcBef>
                <a:spcPts val="0"/>
              </a:spcBef>
              <a:spcAft>
                <a:spcPts val="0"/>
              </a:spcAft>
              <a:buSzPts val="1800"/>
              <a:buFont typeface="Playfair Display"/>
              <a:buChar char="●"/>
            </a:pPr>
            <a:r>
              <a:rPr lang="en">
                <a:latin typeface="Playfair Display"/>
                <a:ea typeface="Playfair Display"/>
                <a:cs typeface="Playfair Display"/>
                <a:sym typeface="Playfair Display"/>
              </a:rPr>
              <a:t>An exothermic reaction gives off heat so it will have a negative q</a:t>
            </a:r>
            <a:endParaRPr>
              <a:latin typeface="Playfair Display"/>
              <a:ea typeface="Playfair Display"/>
              <a:cs typeface="Playfair Display"/>
              <a:sym typeface="Playfair Display"/>
            </a:endParaRPr>
          </a:p>
          <a:p>
            <a:pPr marL="457200" lvl="0" indent="-342900" rtl="0">
              <a:spcBef>
                <a:spcPts val="0"/>
              </a:spcBef>
              <a:spcAft>
                <a:spcPts val="0"/>
              </a:spcAft>
              <a:buSzPts val="1800"/>
              <a:buFont typeface="Playfair Display"/>
              <a:buChar char="●"/>
            </a:pPr>
            <a:r>
              <a:rPr lang="en">
                <a:latin typeface="Playfair Display"/>
                <a:ea typeface="Playfair Display"/>
                <a:cs typeface="Playfair Display"/>
                <a:sym typeface="Playfair Display"/>
              </a:rPr>
              <a:t>An endothermic reaction receives heat so it will have a positive q</a:t>
            </a:r>
            <a:endParaRPr>
              <a:latin typeface="Playfair Display"/>
              <a:ea typeface="Playfair Display"/>
              <a:cs typeface="Playfair Display"/>
              <a:sym typeface="Playfair Display"/>
            </a:endParaRPr>
          </a:p>
          <a:p>
            <a:pPr marL="0" lvl="0" indent="0">
              <a:spcBef>
                <a:spcPts val="1600"/>
              </a:spcBef>
              <a:spcAft>
                <a:spcPts val="1600"/>
              </a:spcAft>
              <a:buNone/>
            </a:pPr>
            <a:endParaRPr sz="1500">
              <a:latin typeface="Playfair Display"/>
              <a:ea typeface="Playfair Display"/>
              <a:cs typeface="Playfair Display"/>
              <a:sym typeface="Playfair Display"/>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a:latin typeface="Playfair Display"/>
                <a:ea typeface="Playfair Display"/>
                <a:cs typeface="Playfair Display"/>
                <a:sym typeface="Playfair Display"/>
              </a:rPr>
              <a:t>Solution</a:t>
            </a:r>
            <a:endParaRPr>
              <a:latin typeface="Playfair Display"/>
              <a:ea typeface="Playfair Display"/>
              <a:cs typeface="Playfair Display"/>
              <a:sym typeface="Playfair Display"/>
            </a:endParaRPr>
          </a:p>
        </p:txBody>
      </p:sp>
      <p:sp>
        <p:nvSpPr>
          <p:cNvPr id="100" name="Shape 100"/>
          <p:cNvSpPr txBox="1">
            <a:spLocks noGrp="1"/>
          </p:cNvSpPr>
          <p:nvPr>
            <p:ph type="body" idx="1"/>
          </p:nvPr>
        </p:nvSpPr>
        <p:spPr>
          <a:xfrm>
            <a:off x="1143000" y="1233750"/>
            <a:ext cx="6858000" cy="33540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800"/>
              <a:buFont typeface="Open Sans"/>
              <a:buNone/>
            </a:pPr>
            <a:r>
              <a:rPr lang="en" sz="2000" b="0" i="0" u="none" strike="noStrike" cap="none">
                <a:solidFill>
                  <a:srgbClr val="000000"/>
                </a:solidFill>
                <a:highlight>
                  <a:srgbClr val="FFFFFF"/>
                </a:highlight>
                <a:latin typeface="Playfair Display"/>
                <a:ea typeface="Playfair Display"/>
                <a:cs typeface="Playfair Display"/>
                <a:sym typeface="Playfair Display"/>
              </a:rPr>
              <a:t>q</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granite</a:t>
            </a:r>
            <a:r>
              <a:rPr lang="en" sz="2000" b="0" i="0" u="none" strike="noStrike" cap="none">
                <a:solidFill>
                  <a:srgbClr val="000000"/>
                </a:solidFill>
                <a:highlight>
                  <a:srgbClr val="FFFFFF"/>
                </a:highlight>
                <a:latin typeface="Playfair Display"/>
                <a:ea typeface="Playfair Display"/>
                <a:cs typeface="Playfair Display"/>
                <a:sym typeface="Playfair Display"/>
              </a:rPr>
              <a:t> = q</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water </a:t>
            </a:r>
            <a:endParaRPr sz="2000" b="0" i="0" u="none" strike="noStrike" cap="none" baseline="-25000">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2000" b="0" i="0" u="none" strike="noStrike" cap="none">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b="0" i="0" u="none" strike="noStrike" cap="none">
                <a:solidFill>
                  <a:srgbClr val="000000"/>
                </a:solidFill>
                <a:highlight>
                  <a:srgbClr val="FFFFFF"/>
                </a:highlight>
                <a:latin typeface="Playfair Display"/>
                <a:ea typeface="Playfair Display"/>
                <a:cs typeface="Playfair Display"/>
                <a:sym typeface="Playfair Display"/>
              </a:rPr>
              <a:t>q = m * c</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p</a:t>
            </a:r>
            <a:r>
              <a:rPr lang="en" sz="2000" b="0" i="0" u="none" strike="noStrike" cap="none">
                <a:solidFill>
                  <a:srgbClr val="000000"/>
                </a:solidFill>
                <a:highlight>
                  <a:srgbClr val="FFFFFF"/>
                </a:highlight>
                <a:latin typeface="Playfair Display"/>
                <a:ea typeface="Playfair Display"/>
                <a:cs typeface="Playfair Display"/>
                <a:sym typeface="Playfair Display"/>
              </a:rPr>
              <a:t> * (</a:t>
            </a:r>
            <a:r>
              <a:rPr lang="en" sz="2000" b="0" i="1" u="none" strike="noStrike" cap="none">
                <a:solidFill>
                  <a:srgbClr val="000000"/>
                </a:solidFill>
                <a:highlight>
                  <a:srgbClr val="FFFFFF"/>
                </a:highlight>
                <a:latin typeface="Playfair Display"/>
                <a:ea typeface="Playfair Display"/>
                <a:cs typeface="Playfair Display"/>
                <a:sym typeface="Playfair Display"/>
              </a:rPr>
              <a:t>Delta T</a:t>
            </a:r>
            <a:r>
              <a:rPr lang="en" sz="2000" b="0" i="0" u="none" strike="noStrike" cap="none">
                <a:solidFill>
                  <a:srgbClr val="000000"/>
                </a:solidFill>
                <a:highlight>
                  <a:srgbClr val="FFFFFF"/>
                </a:highlight>
                <a:latin typeface="Playfair Display"/>
                <a:ea typeface="Playfair Display"/>
                <a:cs typeface="Playfair Display"/>
                <a:sym typeface="Playfair Display"/>
              </a:rPr>
              <a:t>)</a:t>
            </a:r>
            <a:endParaRPr sz="2000" b="0" i="0" u="none" strike="noStrike" cap="none">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2000" b="0" i="0" u="none" strike="noStrike" cap="none">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b="0" i="0" u="none" strike="noStrike" cap="none">
                <a:solidFill>
                  <a:srgbClr val="000000"/>
                </a:solidFill>
                <a:highlight>
                  <a:srgbClr val="FFFFFF"/>
                </a:highlight>
                <a:latin typeface="Playfair Display"/>
                <a:ea typeface="Playfair Display"/>
                <a:cs typeface="Playfair Display"/>
                <a:sym typeface="Playfair Display"/>
              </a:rPr>
              <a:t>(296g)(0.790 J/g</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C)(646</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C-T</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f</a:t>
            </a:r>
            <a:r>
              <a:rPr lang="en" sz="2000" b="0" i="0" u="none" strike="noStrike" cap="none">
                <a:solidFill>
                  <a:srgbClr val="000000"/>
                </a:solidFill>
                <a:highlight>
                  <a:srgbClr val="FFFFFF"/>
                </a:highlight>
                <a:latin typeface="Playfair Display"/>
                <a:ea typeface="Playfair Display"/>
                <a:cs typeface="Playfair Display"/>
                <a:sym typeface="Playfair Display"/>
              </a:rPr>
              <a:t>) = </a:t>
            </a:r>
            <a:r>
              <a:rPr lang="en" sz="2000" b="0" i="0" u="none" strike="noStrike" cap="none">
                <a:solidFill>
                  <a:srgbClr val="990000"/>
                </a:solidFill>
                <a:highlight>
                  <a:srgbClr val="FFFFFF"/>
                </a:highlight>
                <a:latin typeface="Playfair Display"/>
                <a:ea typeface="Playfair Display"/>
                <a:cs typeface="Playfair Display"/>
                <a:sym typeface="Playfair Display"/>
              </a:rPr>
              <a:t>(</a:t>
            </a:r>
            <a:r>
              <a:rPr lang="en" sz="2000">
                <a:solidFill>
                  <a:srgbClr val="990000"/>
                </a:solidFill>
                <a:highlight>
                  <a:srgbClr val="FFFFFF"/>
                </a:highlight>
                <a:latin typeface="Playfair Display"/>
                <a:ea typeface="Playfair Display"/>
                <a:cs typeface="Playfair Display"/>
                <a:sym typeface="Playfair Display"/>
              </a:rPr>
              <a:t>1.10L</a:t>
            </a:r>
            <a:r>
              <a:rPr lang="en" sz="2000" b="0" i="0" u="none" strike="noStrike" cap="none">
                <a:solidFill>
                  <a:srgbClr val="990000"/>
                </a:solidFill>
                <a:highlight>
                  <a:srgbClr val="FFFFFF"/>
                </a:highlight>
                <a:latin typeface="Playfair Display"/>
                <a:ea typeface="Playfair Display"/>
                <a:cs typeface="Playfair Display"/>
                <a:sym typeface="Playfair Display"/>
              </a:rPr>
              <a:t>)(</a:t>
            </a:r>
            <a:r>
              <a:rPr lang="en" sz="2000">
                <a:solidFill>
                  <a:srgbClr val="990000"/>
                </a:solidFill>
                <a:highlight>
                  <a:srgbClr val="FFFFFF"/>
                </a:highlight>
                <a:latin typeface="Playfair Display"/>
                <a:ea typeface="Playfair Display"/>
                <a:cs typeface="Playfair Display"/>
                <a:sym typeface="Playfair Display"/>
              </a:rPr>
              <a:t>75.3</a:t>
            </a:r>
            <a:r>
              <a:rPr lang="en" sz="2000" b="0" i="0" u="none" strike="noStrike" cap="none">
                <a:solidFill>
                  <a:srgbClr val="990000"/>
                </a:solidFill>
                <a:highlight>
                  <a:srgbClr val="FFFFFF"/>
                </a:highlight>
                <a:latin typeface="Playfair Display"/>
                <a:ea typeface="Playfair Display"/>
                <a:cs typeface="Playfair Display"/>
                <a:sym typeface="Playfair Display"/>
              </a:rPr>
              <a:t> J/</a:t>
            </a:r>
            <a:r>
              <a:rPr lang="en" sz="2000">
                <a:solidFill>
                  <a:srgbClr val="990000"/>
                </a:solidFill>
                <a:highlight>
                  <a:srgbClr val="FFFFFF"/>
                </a:highlight>
                <a:latin typeface="Playfair Display"/>
                <a:ea typeface="Playfair Display"/>
                <a:cs typeface="Playfair Display"/>
                <a:sym typeface="Playfair Display"/>
              </a:rPr>
              <a:t>mol</a:t>
            </a:r>
            <a:r>
              <a:rPr lang="en" sz="2000" b="0" i="0" u="none" strike="noStrike" cap="none" baseline="30000">
                <a:solidFill>
                  <a:srgbClr val="990000"/>
                </a:solidFill>
                <a:highlight>
                  <a:srgbClr val="FFFFFF"/>
                </a:highlight>
                <a:latin typeface="Playfair Display"/>
                <a:ea typeface="Playfair Display"/>
                <a:cs typeface="Playfair Display"/>
                <a:sym typeface="Playfair Display"/>
              </a:rPr>
              <a:t>o</a:t>
            </a:r>
            <a:r>
              <a:rPr lang="en" sz="2000" b="0" i="0" u="none" strike="noStrike" cap="none">
                <a:solidFill>
                  <a:srgbClr val="990000"/>
                </a:solidFill>
                <a:highlight>
                  <a:srgbClr val="FFFFFF"/>
                </a:highlight>
                <a:latin typeface="Playfair Display"/>
                <a:ea typeface="Playfair Display"/>
                <a:cs typeface="Playfair Display"/>
                <a:sym typeface="Playfair Display"/>
              </a:rPr>
              <a:t>C)</a:t>
            </a:r>
            <a:r>
              <a:rPr lang="en" sz="2000" b="0" i="0" u="none" strike="noStrike" cap="none">
                <a:solidFill>
                  <a:srgbClr val="000000"/>
                </a:solidFill>
                <a:highlight>
                  <a:srgbClr val="FFFFFF"/>
                </a:highlight>
                <a:latin typeface="Playfair Display"/>
                <a:ea typeface="Playfair Display"/>
                <a:cs typeface="Playfair Display"/>
                <a:sym typeface="Playfair Display"/>
              </a:rPr>
              <a:t>(T</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f</a:t>
            </a:r>
            <a:r>
              <a:rPr lang="en" sz="2000" b="0" i="0" u="none" strike="noStrike" cap="none">
                <a:solidFill>
                  <a:srgbClr val="000000"/>
                </a:solidFill>
                <a:highlight>
                  <a:srgbClr val="FFFFFF"/>
                </a:highlight>
                <a:latin typeface="Playfair Display"/>
                <a:ea typeface="Playfair Display"/>
                <a:cs typeface="Playfair Display"/>
                <a:sym typeface="Playfair Display"/>
              </a:rPr>
              <a:t>-25</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a:t>
            </a:r>
            <a:endParaRPr sz="1500" b="0" i="0" u="none" strike="noStrike" cap="none">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1500" b="0" i="0" u="none" strike="noStrike" cap="none">
              <a:solidFill>
                <a:srgbClr val="545454"/>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1600"/>
              </a:spcAft>
              <a:buClr>
                <a:schemeClr val="dk1"/>
              </a:buClr>
              <a:buSzPts val="1800"/>
              <a:buFont typeface="Open Sans"/>
              <a:buNone/>
            </a:pPr>
            <a:endParaRPr sz="1100" b="0" i="0" u="none" strike="noStrike" cap="none">
              <a:solidFill>
                <a:srgbClr val="545454"/>
              </a:solidFill>
              <a:highlight>
                <a:srgbClr val="FFFFFF"/>
              </a:highlight>
              <a:latin typeface="Arial"/>
              <a:ea typeface="Arial"/>
              <a:cs typeface="Arial"/>
              <a:sym typeface="Arial"/>
            </a:endParaRPr>
          </a:p>
        </p:txBody>
      </p:sp>
      <p:cxnSp>
        <p:nvCxnSpPr>
          <p:cNvPr id="101" name="Shape 101"/>
          <p:cNvCxnSpPr/>
          <p:nvPr/>
        </p:nvCxnSpPr>
        <p:spPr>
          <a:xfrm rot="10800000">
            <a:off x="4818175" y="958575"/>
            <a:ext cx="188400" cy="2550300"/>
          </a:xfrm>
          <a:prstGeom prst="straightConnector1">
            <a:avLst/>
          </a:prstGeom>
          <a:noFill/>
          <a:ln w="9525" cap="flat" cmpd="sng">
            <a:solidFill>
              <a:srgbClr val="990000"/>
            </a:solidFill>
            <a:prstDash val="solid"/>
            <a:round/>
            <a:headEnd type="none" w="med" len="med"/>
            <a:tailEnd type="stealth" w="med" len="med"/>
          </a:ln>
        </p:spPr>
      </p:cxnSp>
      <p:sp>
        <p:nvSpPr>
          <p:cNvPr id="102" name="Shape 102"/>
          <p:cNvSpPr/>
          <p:nvPr/>
        </p:nvSpPr>
        <p:spPr>
          <a:xfrm>
            <a:off x="2764300" y="101725"/>
            <a:ext cx="2285100" cy="1045500"/>
          </a:xfrm>
          <a:prstGeom prst="ellipse">
            <a:avLst/>
          </a:prstGeom>
          <a:noFill/>
          <a:ln w="9525"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3" name="Shape 103"/>
          <p:cNvSpPr txBox="1"/>
          <p:nvPr/>
        </p:nvSpPr>
        <p:spPr>
          <a:xfrm>
            <a:off x="2905600" y="230725"/>
            <a:ext cx="2002500" cy="7875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a:latin typeface="Playfair Display"/>
                <a:ea typeface="Playfair Display"/>
                <a:cs typeface="Playfair Display"/>
                <a:sym typeface="Playfair Display"/>
              </a:rPr>
              <a:t>Must convert to grams to cancel the units properly</a:t>
            </a:r>
            <a:endParaRPr>
              <a:latin typeface="Playfair Display"/>
              <a:ea typeface="Playfair Display"/>
              <a:cs typeface="Playfair Display"/>
              <a:sym typeface="Playfair Display"/>
            </a:endParaRPr>
          </a:p>
        </p:txBody>
      </p:sp>
      <p:cxnSp>
        <p:nvCxnSpPr>
          <p:cNvPr id="104" name="Shape 104"/>
          <p:cNvCxnSpPr/>
          <p:nvPr/>
        </p:nvCxnSpPr>
        <p:spPr>
          <a:xfrm rot="10800000" flipH="1">
            <a:off x="6084900" y="1429125"/>
            <a:ext cx="470700" cy="2088300"/>
          </a:xfrm>
          <a:prstGeom prst="straightConnector1">
            <a:avLst/>
          </a:prstGeom>
          <a:noFill/>
          <a:ln w="9525" cap="flat" cmpd="sng">
            <a:solidFill>
              <a:srgbClr val="990000"/>
            </a:solidFill>
            <a:prstDash val="solid"/>
            <a:round/>
            <a:headEnd type="none" w="med" len="med"/>
            <a:tailEnd type="triangle" w="med" len="med"/>
          </a:ln>
        </p:spPr>
      </p:cxnSp>
      <p:sp>
        <p:nvSpPr>
          <p:cNvPr id="105" name="Shape 105"/>
          <p:cNvSpPr/>
          <p:nvPr/>
        </p:nvSpPr>
        <p:spPr>
          <a:xfrm>
            <a:off x="5896625" y="59900"/>
            <a:ext cx="3141000" cy="1352100"/>
          </a:xfrm>
          <a:prstGeom prst="ellipse">
            <a:avLst/>
          </a:prstGeom>
          <a:noFill/>
          <a:ln w="9525"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6" name="Shape 106"/>
          <p:cNvSpPr txBox="1"/>
          <p:nvPr/>
        </p:nvSpPr>
        <p:spPr>
          <a:xfrm>
            <a:off x="6247525" y="253100"/>
            <a:ext cx="2447700" cy="9807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a:latin typeface="Playfair Display"/>
                <a:ea typeface="Playfair Display"/>
                <a:cs typeface="Playfair Display"/>
                <a:sym typeface="Playfair Display"/>
              </a:rPr>
              <a:t>Must convert the bottom unit of mol to grams to cancel with the mass of water</a:t>
            </a:r>
            <a:endParaRPr>
              <a:latin typeface="Playfair Display"/>
              <a:ea typeface="Playfair Display"/>
              <a:cs typeface="Playfair Display"/>
              <a:sym typeface="Playfair Displa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Solution</a:t>
            </a:r>
            <a:endParaRPr sz="4200" b="0" i="0" u="none" strike="noStrike" cap="none">
              <a:solidFill>
                <a:schemeClr val="dk1"/>
              </a:solidFill>
              <a:latin typeface="Playfair Display"/>
              <a:ea typeface="Playfair Display"/>
              <a:cs typeface="Playfair Display"/>
              <a:sym typeface="Playfair Display"/>
            </a:endParaRPr>
          </a:p>
        </p:txBody>
      </p:sp>
      <p:sp>
        <p:nvSpPr>
          <p:cNvPr id="112" name="Shape 112"/>
          <p:cNvSpPr txBox="1">
            <a:spLocks noGrp="1"/>
          </p:cNvSpPr>
          <p:nvPr>
            <p:ph type="body" idx="1"/>
          </p:nvPr>
        </p:nvSpPr>
        <p:spPr>
          <a:xfrm>
            <a:off x="1143000" y="1045475"/>
            <a:ext cx="6858000" cy="35418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15000"/>
              </a:lnSpc>
              <a:spcBef>
                <a:spcPts val="1600"/>
              </a:spcBef>
              <a:spcAft>
                <a:spcPts val="0"/>
              </a:spcAft>
              <a:buClr>
                <a:schemeClr val="dk1"/>
              </a:buClr>
              <a:buSzPts val="1800"/>
              <a:buFont typeface="Open Sans"/>
              <a:buNone/>
            </a:pPr>
            <a:r>
              <a:rPr lang="en" sz="2000">
                <a:solidFill>
                  <a:srgbClr val="000000"/>
                </a:solidFill>
                <a:highlight>
                  <a:srgbClr val="FFFFFF"/>
                </a:highlight>
                <a:latin typeface="Playfair Display"/>
                <a:ea typeface="Playfair Display"/>
                <a:cs typeface="Playfair Display"/>
                <a:sym typeface="Playfair Display"/>
              </a:rPr>
              <a:t>1.10 L water     1000 mL water   1 gram water = 1100g water</a:t>
            </a:r>
            <a:endParaRPr sz="2000">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a:solidFill>
                  <a:srgbClr val="000000"/>
                </a:solidFill>
                <a:highlight>
                  <a:srgbClr val="FFFFFF"/>
                </a:highlight>
                <a:latin typeface="Playfair Display"/>
                <a:ea typeface="Playfair Display"/>
                <a:cs typeface="Playfair Display"/>
                <a:sym typeface="Playfair Display"/>
              </a:rPr>
              <a:t>                          1 L water              1 mL water</a:t>
            </a:r>
            <a:endParaRPr sz="2000">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a:solidFill>
                  <a:srgbClr val="000000"/>
                </a:solidFill>
                <a:highlight>
                  <a:srgbClr val="FFFFFF"/>
                </a:highlight>
                <a:latin typeface="Playfair Display"/>
                <a:ea typeface="Playfair Display"/>
                <a:cs typeface="Playfair Display"/>
                <a:sym typeface="Playfair Display"/>
              </a:rPr>
              <a:t>75.3 J water         1 mol water      = c</a:t>
            </a:r>
            <a:r>
              <a:rPr lang="en" sz="800">
                <a:solidFill>
                  <a:srgbClr val="000000"/>
                </a:solidFill>
                <a:highlight>
                  <a:srgbClr val="FFFFFF"/>
                </a:highlight>
                <a:latin typeface="Playfair Display"/>
                <a:ea typeface="Playfair Display"/>
                <a:cs typeface="Playfair Display"/>
                <a:sym typeface="Playfair Display"/>
              </a:rPr>
              <a:t>water  </a:t>
            </a:r>
            <a:r>
              <a:rPr lang="en" sz="2000">
                <a:solidFill>
                  <a:srgbClr val="000000"/>
                </a:solidFill>
                <a:highlight>
                  <a:srgbClr val="FFFFFF"/>
                </a:highlight>
                <a:latin typeface="Playfair Display"/>
                <a:ea typeface="Playfair Display"/>
                <a:cs typeface="Playfair Display"/>
                <a:sym typeface="Playfair Display"/>
              </a:rPr>
              <a:t>= 4.184 J/g</a:t>
            </a:r>
            <a:r>
              <a:rPr lang="en" sz="2000" baseline="30000">
                <a:highlight>
                  <a:schemeClr val="lt1"/>
                </a:highlight>
                <a:latin typeface="Playfair Display"/>
                <a:ea typeface="Playfair Display"/>
                <a:cs typeface="Playfair Display"/>
                <a:sym typeface="Playfair Display"/>
              </a:rPr>
              <a:t>o</a:t>
            </a:r>
            <a:r>
              <a:rPr lang="en" sz="2000">
                <a:highlight>
                  <a:schemeClr val="lt1"/>
                </a:highlight>
                <a:latin typeface="Playfair Display"/>
                <a:ea typeface="Playfair Display"/>
                <a:cs typeface="Playfair Display"/>
                <a:sym typeface="Playfair Display"/>
              </a:rPr>
              <a:t>C of water</a:t>
            </a:r>
            <a:endParaRPr sz="2000">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a:solidFill>
                  <a:srgbClr val="000000"/>
                </a:solidFill>
                <a:highlight>
                  <a:srgbClr val="FFFFFF"/>
                </a:highlight>
                <a:latin typeface="Playfair Display"/>
                <a:ea typeface="Playfair Display"/>
                <a:cs typeface="Playfair Display"/>
                <a:sym typeface="Playfair Display"/>
              </a:rPr>
              <a:t>mol </a:t>
            </a:r>
            <a:r>
              <a:rPr lang="en" sz="2000" baseline="30000">
                <a:highlight>
                  <a:schemeClr val="lt1"/>
                </a:highlight>
                <a:latin typeface="Playfair Display"/>
                <a:ea typeface="Playfair Display"/>
                <a:cs typeface="Playfair Display"/>
                <a:sym typeface="Playfair Display"/>
              </a:rPr>
              <a:t>o</a:t>
            </a:r>
            <a:r>
              <a:rPr lang="en" sz="2000">
                <a:highlight>
                  <a:schemeClr val="lt1"/>
                </a:highlight>
                <a:latin typeface="Playfair Display"/>
                <a:ea typeface="Playfair Display"/>
                <a:cs typeface="Playfair Display"/>
                <a:sym typeface="Playfair Display"/>
              </a:rPr>
              <a:t>C water   18.02 g water </a:t>
            </a:r>
            <a:endParaRPr sz="1000">
              <a:highlight>
                <a:schemeClr val="lt1"/>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1000">
              <a:highlight>
                <a:schemeClr val="lt1"/>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b="0" i="0" u="none" strike="noStrike" cap="none">
                <a:solidFill>
                  <a:srgbClr val="000000"/>
                </a:solidFill>
                <a:highlight>
                  <a:srgbClr val="FFFFFF"/>
                </a:highlight>
                <a:latin typeface="Playfair Display"/>
                <a:ea typeface="Playfair Display"/>
                <a:cs typeface="Playfair Display"/>
                <a:sym typeface="Playfair Display"/>
              </a:rPr>
              <a:t>(296g)(0.790 J/g</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C)(646</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C-T</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f</a:t>
            </a:r>
            <a:r>
              <a:rPr lang="en" sz="2000" b="0" i="0" u="none" strike="noStrike" cap="none">
                <a:solidFill>
                  <a:srgbClr val="000000"/>
                </a:solidFill>
                <a:highlight>
                  <a:srgbClr val="FFFFFF"/>
                </a:highlight>
                <a:latin typeface="Playfair Display"/>
                <a:ea typeface="Playfair Display"/>
                <a:cs typeface="Playfair Display"/>
                <a:sym typeface="Playfair Display"/>
              </a:rPr>
              <a:t>) = (1100g)(4.184 J/g</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C)(T</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f</a:t>
            </a:r>
            <a:r>
              <a:rPr lang="en" sz="2000" b="0" i="0" u="none" strike="noStrike" cap="none">
                <a:solidFill>
                  <a:srgbClr val="000000"/>
                </a:solidFill>
                <a:highlight>
                  <a:srgbClr val="FFFFFF"/>
                </a:highlight>
                <a:latin typeface="Playfair Display"/>
                <a:ea typeface="Playfair Display"/>
                <a:cs typeface="Playfair Display"/>
                <a:sym typeface="Playfair Display"/>
              </a:rPr>
              <a:t>-25</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a:t>
            </a:r>
            <a:endParaRPr sz="1500" b="0" i="0" u="none" strike="noStrike" cap="none">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1500" b="0" i="0" u="none" strike="noStrike" cap="none">
              <a:solidFill>
                <a:srgbClr val="545454"/>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1600"/>
              </a:spcAft>
              <a:buClr>
                <a:schemeClr val="dk1"/>
              </a:buClr>
              <a:buSzPts val="1800"/>
              <a:buFont typeface="Open Sans"/>
              <a:buNone/>
            </a:pPr>
            <a:endParaRPr sz="1100" b="0" i="0" u="none" strike="noStrike" cap="none">
              <a:solidFill>
                <a:srgbClr val="545454"/>
              </a:solidFill>
              <a:highlight>
                <a:srgbClr val="FFFFFF"/>
              </a:highlight>
              <a:latin typeface="Arial"/>
              <a:ea typeface="Arial"/>
              <a:cs typeface="Arial"/>
              <a:sym typeface="Arial"/>
            </a:endParaRPr>
          </a:p>
        </p:txBody>
      </p:sp>
      <p:cxnSp>
        <p:nvCxnSpPr>
          <p:cNvPr id="113" name="Shape 113"/>
          <p:cNvCxnSpPr/>
          <p:nvPr/>
        </p:nvCxnSpPr>
        <p:spPr>
          <a:xfrm>
            <a:off x="1412100" y="1780100"/>
            <a:ext cx="4621500" cy="0"/>
          </a:xfrm>
          <a:prstGeom prst="straightConnector1">
            <a:avLst/>
          </a:prstGeom>
          <a:noFill/>
          <a:ln w="9525" cap="flat" cmpd="sng">
            <a:solidFill>
              <a:srgbClr val="000000"/>
            </a:solidFill>
            <a:prstDash val="solid"/>
            <a:round/>
            <a:headEnd type="none" w="med" len="med"/>
            <a:tailEnd type="none" w="med" len="med"/>
          </a:ln>
        </p:spPr>
      </p:cxnSp>
      <p:cxnSp>
        <p:nvCxnSpPr>
          <p:cNvPr id="114" name="Shape 114"/>
          <p:cNvCxnSpPr/>
          <p:nvPr/>
        </p:nvCxnSpPr>
        <p:spPr>
          <a:xfrm>
            <a:off x="2712950" y="1292300"/>
            <a:ext cx="0" cy="847200"/>
          </a:xfrm>
          <a:prstGeom prst="straightConnector1">
            <a:avLst/>
          </a:prstGeom>
          <a:noFill/>
          <a:ln w="9525" cap="flat" cmpd="sng">
            <a:solidFill>
              <a:srgbClr val="000000"/>
            </a:solidFill>
            <a:prstDash val="solid"/>
            <a:round/>
            <a:headEnd type="none" w="med" len="med"/>
            <a:tailEnd type="none" w="med" len="med"/>
          </a:ln>
        </p:spPr>
      </p:cxnSp>
      <p:cxnSp>
        <p:nvCxnSpPr>
          <p:cNvPr id="115" name="Shape 115"/>
          <p:cNvCxnSpPr/>
          <p:nvPr/>
        </p:nvCxnSpPr>
        <p:spPr>
          <a:xfrm rot="10800000" flipH="1">
            <a:off x="1292300" y="2806950"/>
            <a:ext cx="3534600" cy="8700"/>
          </a:xfrm>
          <a:prstGeom prst="straightConnector1">
            <a:avLst/>
          </a:prstGeom>
          <a:noFill/>
          <a:ln w="9525" cap="flat" cmpd="sng">
            <a:solidFill>
              <a:srgbClr val="000000"/>
            </a:solidFill>
            <a:prstDash val="solid"/>
            <a:round/>
            <a:headEnd type="none" w="med" len="med"/>
            <a:tailEnd type="none" w="med" len="med"/>
          </a:ln>
        </p:spPr>
      </p:cxnSp>
      <p:cxnSp>
        <p:nvCxnSpPr>
          <p:cNvPr id="116" name="Shape 116"/>
          <p:cNvCxnSpPr/>
          <p:nvPr/>
        </p:nvCxnSpPr>
        <p:spPr>
          <a:xfrm>
            <a:off x="2777075" y="2447350"/>
            <a:ext cx="8700" cy="864600"/>
          </a:xfrm>
          <a:prstGeom prst="straightConnector1">
            <a:avLst/>
          </a:prstGeom>
          <a:noFill/>
          <a:ln w="9525" cap="flat" cmpd="sng">
            <a:solidFill>
              <a:srgbClr val="000000"/>
            </a:solidFill>
            <a:prstDash val="solid"/>
            <a:round/>
            <a:headEnd type="none" w="med" len="med"/>
            <a:tailEnd type="none" w="med" len="med"/>
          </a:ln>
        </p:spPr>
      </p:cxnSp>
      <p:cxnSp>
        <p:nvCxnSpPr>
          <p:cNvPr id="117" name="Shape 117"/>
          <p:cNvCxnSpPr/>
          <p:nvPr/>
        </p:nvCxnSpPr>
        <p:spPr>
          <a:xfrm>
            <a:off x="4672800" y="1300850"/>
            <a:ext cx="8700" cy="830100"/>
          </a:xfrm>
          <a:prstGeom prst="straightConnector1">
            <a:avLst/>
          </a:prstGeom>
          <a:noFill/>
          <a:ln w="9525" cap="flat" cmpd="sng">
            <a:solidFill>
              <a:srgbClr val="000000"/>
            </a:solidFill>
            <a:prstDash val="solid"/>
            <a:round/>
            <a:headEnd type="none" w="med" len="med"/>
            <a:tailEnd type="none"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Solution</a:t>
            </a:r>
            <a:endParaRPr sz="4200" b="0" i="0" u="none" strike="noStrike" cap="none">
              <a:solidFill>
                <a:schemeClr val="dk1"/>
              </a:solidFill>
              <a:latin typeface="Playfair Display"/>
              <a:ea typeface="Playfair Display"/>
              <a:cs typeface="Playfair Display"/>
              <a:sym typeface="Playfair Display"/>
            </a:endParaRPr>
          </a:p>
        </p:txBody>
      </p:sp>
      <p:sp>
        <p:nvSpPr>
          <p:cNvPr id="123" name="Shape 123"/>
          <p:cNvSpPr txBox="1">
            <a:spLocks noGrp="1"/>
          </p:cNvSpPr>
          <p:nvPr>
            <p:ph type="body" idx="1"/>
          </p:nvPr>
        </p:nvSpPr>
        <p:spPr>
          <a:xfrm>
            <a:off x="1978000" y="1191200"/>
            <a:ext cx="4984800" cy="33540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800"/>
              <a:buFont typeface="Open Sans"/>
              <a:buNone/>
            </a:pPr>
            <a:r>
              <a:rPr lang="en" sz="2000" b="0" i="0" u="none" strike="noStrike" cap="none">
                <a:solidFill>
                  <a:srgbClr val="000000"/>
                </a:solidFill>
                <a:latin typeface="Playfair Display"/>
                <a:ea typeface="Playfair Display"/>
                <a:cs typeface="Playfair Display"/>
                <a:sym typeface="Playfair Display"/>
              </a:rPr>
              <a:t>151,060.64 – 233.84T</a:t>
            </a:r>
            <a:r>
              <a:rPr lang="en" sz="2000" b="0" i="0" u="none" strike="noStrike" cap="none" baseline="-25000">
                <a:solidFill>
                  <a:srgbClr val="000000"/>
                </a:solidFill>
                <a:latin typeface="Playfair Display"/>
                <a:ea typeface="Playfair Display"/>
                <a:cs typeface="Playfair Display"/>
                <a:sym typeface="Playfair Display"/>
              </a:rPr>
              <a:t>f</a:t>
            </a:r>
            <a:r>
              <a:rPr lang="en" sz="2000" b="0" i="0" u="none" strike="noStrike" cap="none">
                <a:solidFill>
                  <a:srgbClr val="000000"/>
                </a:solidFill>
                <a:latin typeface="Playfair Display"/>
                <a:ea typeface="Playfair Display"/>
                <a:cs typeface="Playfair Display"/>
                <a:sym typeface="Playfair Display"/>
              </a:rPr>
              <a:t> = 4,602.4T</a:t>
            </a:r>
            <a:r>
              <a:rPr lang="en" sz="2000" b="0" i="0" u="none" strike="noStrike" cap="none" baseline="-25000">
                <a:solidFill>
                  <a:srgbClr val="000000"/>
                </a:solidFill>
                <a:latin typeface="Playfair Display"/>
                <a:ea typeface="Playfair Display"/>
                <a:cs typeface="Playfair Display"/>
                <a:sym typeface="Playfair Display"/>
              </a:rPr>
              <a:t>f</a:t>
            </a:r>
            <a:r>
              <a:rPr lang="en" sz="2000" b="0" i="0" u="none" strike="noStrike" cap="none">
                <a:solidFill>
                  <a:srgbClr val="000000"/>
                </a:solidFill>
                <a:latin typeface="Playfair Display"/>
                <a:ea typeface="Playfair Display"/>
                <a:cs typeface="Playfair Display"/>
                <a:sym typeface="Playfair Display"/>
              </a:rPr>
              <a:t> – 115,060</a:t>
            </a:r>
            <a:endParaRPr sz="2000" b="0" i="0" u="none" strike="noStrike" cap="none" baseline="-25000">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2000" b="0" i="0" u="none" strike="noStrike" cap="none">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b="0" i="0" u="none" strike="noStrike" cap="none">
                <a:solidFill>
                  <a:srgbClr val="000000"/>
                </a:solidFill>
                <a:highlight>
                  <a:srgbClr val="FFFFFF"/>
                </a:highlight>
                <a:latin typeface="Playfair Display"/>
                <a:ea typeface="Playfair Display"/>
                <a:cs typeface="Playfair Display"/>
                <a:sym typeface="Playfair Display"/>
              </a:rPr>
              <a:t>266,120.64 = 4,836.24T</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f</a:t>
            </a:r>
            <a:endParaRPr sz="2000" b="0" i="0" u="none" strike="noStrike" cap="none" baseline="-25000">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2000" b="0" i="0" u="none" strike="noStrike" cap="none">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r>
              <a:rPr lang="en" sz="2000" b="0" i="0" u="none" strike="noStrike" cap="none">
                <a:solidFill>
                  <a:srgbClr val="000000"/>
                </a:solidFill>
                <a:highlight>
                  <a:srgbClr val="FFFFFF"/>
                </a:highlight>
                <a:latin typeface="Playfair Display"/>
                <a:ea typeface="Playfair Display"/>
                <a:cs typeface="Playfair Display"/>
                <a:sym typeface="Playfair Display"/>
              </a:rPr>
              <a:t>T</a:t>
            </a:r>
            <a:r>
              <a:rPr lang="en" sz="2000" b="0" i="0" u="none" strike="noStrike" cap="none" baseline="-25000">
                <a:solidFill>
                  <a:srgbClr val="000000"/>
                </a:solidFill>
                <a:highlight>
                  <a:srgbClr val="FFFFFF"/>
                </a:highlight>
                <a:latin typeface="Playfair Display"/>
                <a:ea typeface="Playfair Display"/>
                <a:cs typeface="Playfair Display"/>
                <a:sym typeface="Playfair Display"/>
              </a:rPr>
              <a:t>f </a:t>
            </a:r>
            <a:r>
              <a:rPr lang="en" sz="2000" b="0" i="0" u="none" strike="noStrike" cap="none">
                <a:solidFill>
                  <a:srgbClr val="000000"/>
                </a:solidFill>
                <a:highlight>
                  <a:srgbClr val="FFFFFF"/>
                </a:highlight>
                <a:latin typeface="Playfair Display"/>
                <a:ea typeface="Playfair Display"/>
                <a:cs typeface="Playfair Display"/>
                <a:sym typeface="Playfair Display"/>
              </a:rPr>
              <a:t>= 55.03</a:t>
            </a:r>
            <a:r>
              <a:rPr lang="en" sz="2000" b="0" i="0" u="none" strike="noStrike" cap="none" baseline="30000">
                <a:solidFill>
                  <a:srgbClr val="000000"/>
                </a:solidFill>
                <a:highlight>
                  <a:srgbClr val="FFFFFF"/>
                </a:highlight>
                <a:latin typeface="Playfair Display"/>
                <a:ea typeface="Playfair Display"/>
                <a:cs typeface="Playfair Display"/>
                <a:sym typeface="Playfair Display"/>
              </a:rPr>
              <a:t>o</a:t>
            </a:r>
            <a:r>
              <a:rPr lang="en" sz="2000" b="0" i="0" u="none" strike="noStrike" cap="none">
                <a:solidFill>
                  <a:srgbClr val="000000"/>
                </a:solidFill>
                <a:highlight>
                  <a:srgbClr val="FFFFFF"/>
                </a:highlight>
                <a:latin typeface="Playfair Display"/>
                <a:ea typeface="Playfair Display"/>
                <a:cs typeface="Playfair Display"/>
                <a:sym typeface="Playfair Display"/>
              </a:rPr>
              <a:t>C</a:t>
            </a:r>
            <a:endParaRPr sz="2000" b="0" i="0" u="none" strike="noStrike" cap="none" baseline="-25000">
              <a:solidFill>
                <a:srgbClr val="000000"/>
              </a:solidFill>
              <a:highlight>
                <a:srgbClr val="FFFFFF"/>
              </a:highlight>
              <a:latin typeface="Playfair Display"/>
              <a:ea typeface="Playfair Display"/>
              <a:cs typeface="Playfair Display"/>
              <a:sym typeface="Playfair Display"/>
            </a:endParaRPr>
          </a:p>
          <a:p>
            <a:pPr marL="0" marR="0" lvl="0" indent="0" algn="l" rtl="0">
              <a:lnSpc>
                <a:spcPct val="115000"/>
              </a:lnSpc>
              <a:spcBef>
                <a:spcPts val="1600"/>
              </a:spcBef>
              <a:spcAft>
                <a:spcPts val="1600"/>
              </a:spcAft>
              <a:buClr>
                <a:schemeClr val="dk1"/>
              </a:buClr>
              <a:buSzPts val="1100"/>
              <a:buFont typeface="Arial"/>
              <a:buNone/>
            </a:pPr>
            <a:endParaRPr sz="1200" b="1" i="0" u="none" strike="noStrike" cap="none">
              <a:solidFill>
                <a:srgbClr val="222222"/>
              </a:solidFill>
              <a:highlight>
                <a:srgbClr val="FFFFFF"/>
              </a:highlight>
              <a:latin typeface="Roboto"/>
              <a:ea typeface="Roboto"/>
              <a:cs typeface="Roboto"/>
              <a:sym typeface="Roboto"/>
            </a:endParaRPr>
          </a:p>
        </p:txBody>
      </p:sp>
      <p:sp>
        <p:nvSpPr>
          <p:cNvPr id="124" name="Shape 124"/>
          <p:cNvSpPr/>
          <p:nvPr/>
        </p:nvSpPr>
        <p:spPr>
          <a:xfrm>
            <a:off x="1676400" y="3257550"/>
            <a:ext cx="2057400" cy="762000"/>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Reflection</a:t>
            </a:r>
            <a:endParaRPr sz="4200" b="0" i="0" u="none" strike="noStrike" cap="none">
              <a:solidFill>
                <a:schemeClr val="dk1"/>
              </a:solidFill>
              <a:latin typeface="Playfair Display"/>
              <a:ea typeface="Playfair Display"/>
              <a:cs typeface="Playfair Display"/>
              <a:sym typeface="Playfair Display"/>
            </a:endParaRPr>
          </a:p>
        </p:txBody>
      </p:sp>
      <p:sp>
        <p:nvSpPr>
          <p:cNvPr id="130" name="Shape 130"/>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Autofit/>
          </a:bodyPr>
          <a:lstStyle/>
          <a:p>
            <a:pPr marL="457200" marR="0" lvl="0" indent="-323850" algn="l" rtl="0">
              <a:lnSpc>
                <a:spcPct val="138000"/>
              </a:lnSpc>
              <a:spcBef>
                <a:spcPts val="0"/>
              </a:spcBef>
              <a:spcAft>
                <a:spcPts val="0"/>
              </a:spcAft>
              <a:buClr>
                <a:schemeClr val="dk1"/>
              </a:buClr>
              <a:buSzPts val="1500"/>
              <a:buFont typeface="Playfair Display"/>
              <a:buChar char="●"/>
            </a:pPr>
            <a:r>
              <a:rPr lang="en" sz="1500" b="0" i="0" u="none" strike="noStrike" cap="none">
                <a:solidFill>
                  <a:schemeClr val="dk1"/>
                </a:solidFill>
                <a:highlight>
                  <a:srgbClr val="FFFFFF"/>
                </a:highlight>
                <a:latin typeface="Playfair Display"/>
                <a:ea typeface="Playfair Display"/>
                <a:cs typeface="Playfair Display"/>
                <a:sym typeface="Playfair Display"/>
              </a:rPr>
              <a:t>Exothermic and endothermic describes processes that release or absorb energy, usually thermal energy or heat </a:t>
            </a:r>
            <a:r>
              <a:rPr lang="en" sz="1600" b="0" i="0" u="none" strike="noStrike" cap="none">
                <a:solidFill>
                  <a:schemeClr val="dk1"/>
                </a:solidFill>
                <a:highlight>
                  <a:schemeClr val="lt1"/>
                </a:highlight>
                <a:latin typeface="Playfair Display"/>
                <a:ea typeface="Playfair Display"/>
                <a:cs typeface="Playfair Display"/>
                <a:sym typeface="Playfair Display"/>
              </a:rPr>
              <a:t>(</a:t>
            </a:r>
            <a:r>
              <a:rPr lang="en" sz="1600" b="0" i="0" u="none" strike="noStrike" cap="none">
                <a:solidFill>
                  <a:schemeClr val="dk1"/>
                </a:solidFill>
                <a:latin typeface="Playfair Display"/>
                <a:ea typeface="Playfair Display"/>
                <a:cs typeface="Playfair Display"/>
                <a:sym typeface="Playfair Display"/>
              </a:rPr>
              <a:t>Gilbert, Thomas R., et al., 2017, p. 382)</a:t>
            </a:r>
            <a:r>
              <a:rPr lang="en" sz="1500" b="0" i="0" u="none" strike="noStrike" cap="none">
                <a:solidFill>
                  <a:schemeClr val="dk1"/>
                </a:solidFill>
                <a:highlight>
                  <a:srgbClr val="FFFFFF"/>
                </a:highlight>
                <a:latin typeface="Playfair Display"/>
                <a:ea typeface="Playfair Display"/>
                <a:cs typeface="Playfair Display"/>
                <a:sym typeface="Playfair Display"/>
              </a:rPr>
              <a:t> </a:t>
            </a:r>
            <a:endParaRPr sz="1100" b="0" i="0" u="none" strike="noStrike" cap="none">
              <a:solidFill>
                <a:schemeClr val="dk1"/>
              </a:solidFill>
              <a:highlight>
                <a:srgbClr val="FFFFFF"/>
              </a:highlight>
              <a:latin typeface="Playfair Display"/>
              <a:ea typeface="Playfair Display"/>
              <a:cs typeface="Playfair Display"/>
              <a:sym typeface="Playfair Display"/>
            </a:endParaRPr>
          </a:p>
          <a:p>
            <a:pPr marL="914400" marR="0" lvl="1" indent="-323850" algn="l" rtl="0">
              <a:lnSpc>
                <a:spcPct val="138000"/>
              </a:lnSpc>
              <a:spcBef>
                <a:spcPts val="0"/>
              </a:spcBef>
              <a:spcAft>
                <a:spcPts val="0"/>
              </a:spcAft>
              <a:buClr>
                <a:schemeClr val="dk1"/>
              </a:buClr>
              <a:buSzPts val="1500"/>
              <a:buFont typeface="Playfair Display"/>
              <a:buChar char="●"/>
            </a:pPr>
            <a:r>
              <a:rPr lang="en" sz="1400" b="0" i="1" u="none" strike="noStrike" cap="none">
                <a:solidFill>
                  <a:schemeClr val="dk1"/>
                </a:solidFill>
                <a:highlight>
                  <a:srgbClr val="FFFFFF"/>
                </a:highlight>
                <a:latin typeface="Playfair Display"/>
                <a:ea typeface="Playfair Display"/>
                <a:cs typeface="Playfair Display"/>
                <a:sym typeface="Playfair Display"/>
              </a:rPr>
              <a:t>Delta H</a:t>
            </a:r>
            <a:r>
              <a:rPr lang="en" sz="1400" b="0" i="0" u="none" strike="noStrike" cap="none">
                <a:solidFill>
                  <a:schemeClr val="dk1"/>
                </a:solidFill>
                <a:highlight>
                  <a:srgbClr val="FFFFFF"/>
                </a:highlight>
                <a:latin typeface="Playfair Display"/>
                <a:ea typeface="Playfair Display"/>
                <a:cs typeface="Playfair Display"/>
                <a:sym typeface="Playfair Display"/>
              </a:rPr>
              <a:t> &lt; o then the reaction is exothermic</a:t>
            </a:r>
            <a:endParaRPr/>
          </a:p>
          <a:p>
            <a:pPr marL="914400" marR="0" lvl="1" indent="-323850" algn="l" rtl="0">
              <a:lnSpc>
                <a:spcPct val="138000"/>
              </a:lnSpc>
              <a:spcBef>
                <a:spcPts val="0"/>
              </a:spcBef>
              <a:spcAft>
                <a:spcPts val="0"/>
              </a:spcAft>
              <a:buClr>
                <a:schemeClr val="dk1"/>
              </a:buClr>
              <a:buSzPts val="1500"/>
              <a:buFont typeface="Playfair Display"/>
              <a:buChar char="●"/>
            </a:pPr>
            <a:r>
              <a:rPr lang="en" sz="1400" b="0" i="1" u="none" strike="noStrike" cap="none">
                <a:solidFill>
                  <a:schemeClr val="dk1"/>
                </a:solidFill>
                <a:highlight>
                  <a:srgbClr val="FFFFFF"/>
                </a:highlight>
                <a:latin typeface="Playfair Display"/>
                <a:ea typeface="Playfair Display"/>
                <a:cs typeface="Playfair Display"/>
                <a:sym typeface="Playfair Display"/>
              </a:rPr>
              <a:t>Delta H</a:t>
            </a:r>
            <a:r>
              <a:rPr lang="en" sz="1400" b="0" i="0" u="none" strike="noStrike" cap="none">
                <a:solidFill>
                  <a:schemeClr val="dk1"/>
                </a:solidFill>
                <a:highlight>
                  <a:srgbClr val="FFFFFF"/>
                </a:highlight>
                <a:latin typeface="Playfair Display"/>
                <a:ea typeface="Playfair Display"/>
                <a:cs typeface="Playfair Display"/>
                <a:sym typeface="Playfair Display"/>
              </a:rPr>
              <a:t> &gt; 0 then the reaction is endothermic. </a:t>
            </a:r>
            <a:endParaRPr/>
          </a:p>
          <a:p>
            <a:pPr marL="457200" marR="0" lvl="0" indent="-323850" algn="l" rtl="0">
              <a:lnSpc>
                <a:spcPct val="138000"/>
              </a:lnSpc>
              <a:spcBef>
                <a:spcPts val="0"/>
              </a:spcBef>
              <a:spcAft>
                <a:spcPts val="0"/>
              </a:spcAft>
              <a:buClr>
                <a:schemeClr val="dk1"/>
              </a:buClr>
              <a:buSzPts val="1500"/>
              <a:buFont typeface="Playfair Display"/>
              <a:buChar char="●"/>
            </a:pPr>
            <a:r>
              <a:rPr lang="en" sz="1500" b="0" i="0" u="none" strike="noStrike" cap="none">
                <a:solidFill>
                  <a:schemeClr val="dk1"/>
                </a:solidFill>
                <a:highlight>
                  <a:srgbClr val="FFFFFF"/>
                </a:highlight>
                <a:latin typeface="Playfair Display"/>
                <a:ea typeface="Playfair Display"/>
                <a:cs typeface="Playfair Display"/>
                <a:sym typeface="Playfair Display"/>
              </a:rPr>
              <a:t>By applying the first law of thermodynamics we know that the enthalpy change of the exothermic process is equivalent to the enthalpy change of the endothermic process (the sum of the two process equal zero)</a:t>
            </a:r>
            <a:endParaRPr sz="1500" b="0" i="0" u="none" strike="noStrike" cap="none">
              <a:solidFill>
                <a:schemeClr val="dk1"/>
              </a:solidFill>
              <a:highlight>
                <a:srgbClr val="FFFFFF"/>
              </a:highlight>
              <a:latin typeface="Playfair Display"/>
              <a:ea typeface="Playfair Display"/>
              <a:cs typeface="Playfair Display"/>
              <a:sym typeface="Playfair Display"/>
            </a:endParaRPr>
          </a:p>
          <a:p>
            <a:pPr marL="457200" marR="0" lvl="0" indent="-323850" algn="l" rtl="0">
              <a:lnSpc>
                <a:spcPct val="138000"/>
              </a:lnSpc>
              <a:spcBef>
                <a:spcPts val="0"/>
              </a:spcBef>
              <a:spcAft>
                <a:spcPts val="0"/>
              </a:spcAft>
              <a:buClr>
                <a:schemeClr val="dk1"/>
              </a:buClr>
              <a:buSzPts val="1500"/>
              <a:buFont typeface="Playfair Display"/>
              <a:buChar char="●"/>
            </a:pPr>
            <a:r>
              <a:rPr lang="en" sz="1500">
                <a:highlight>
                  <a:srgbClr val="FFFFFF"/>
                </a:highlight>
                <a:latin typeface="Playfair Display"/>
                <a:ea typeface="Playfair Display"/>
                <a:cs typeface="Playfair Display"/>
                <a:sym typeface="Playfair Display"/>
              </a:rPr>
              <a:t>Units are especially important here as we see that we can use dimensional analysis to obtain all the correct units in order to end up with Celsius</a:t>
            </a:r>
            <a:endParaRPr sz="1500">
              <a:highlight>
                <a:srgbClr val="FFFFFF"/>
              </a:highlight>
              <a:latin typeface="Playfair Display"/>
              <a:ea typeface="Playfair Display"/>
              <a:cs typeface="Playfair Display"/>
              <a:sym typeface="Playfair Display"/>
            </a:endParaRPr>
          </a:p>
          <a:p>
            <a:pPr marL="0" marR="0" lvl="0" indent="0" algn="l" rtl="0">
              <a:lnSpc>
                <a:spcPct val="115000"/>
              </a:lnSpc>
              <a:spcBef>
                <a:spcPts val="0"/>
              </a:spcBef>
              <a:spcAft>
                <a:spcPts val="1600"/>
              </a:spcAft>
              <a:buClr>
                <a:schemeClr val="dk1"/>
              </a:buClr>
              <a:buSzPts val="1800"/>
              <a:buFont typeface="Open Sans"/>
              <a:buNone/>
            </a:pPr>
            <a:endParaRPr sz="1500" b="0" i="0" u="none" strike="noStrike" cap="none">
              <a:solidFill>
                <a:schemeClr val="dk1"/>
              </a:solidFill>
              <a:latin typeface="Playfair Display"/>
              <a:ea typeface="Playfair Display"/>
              <a:cs typeface="Playfair Display"/>
              <a:sym typeface="Playfair Display"/>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a:latin typeface="Playfair Display"/>
                <a:ea typeface="Playfair Display"/>
                <a:cs typeface="Playfair Display"/>
                <a:sym typeface="Playfair Display"/>
              </a:rPr>
              <a:t>Reflection</a:t>
            </a:r>
            <a:endParaRPr>
              <a:latin typeface="Playfair Display"/>
              <a:ea typeface="Playfair Display"/>
              <a:cs typeface="Playfair Display"/>
              <a:sym typeface="Playfair Display"/>
            </a:endParaRPr>
          </a:p>
        </p:txBody>
      </p:sp>
      <p:sp>
        <p:nvSpPr>
          <p:cNvPr id="136" name="Shape 136"/>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Font typeface="Playfair Display"/>
              <a:buChar char="●"/>
            </a:pPr>
            <a:r>
              <a:rPr lang="en">
                <a:latin typeface="Playfair Display"/>
                <a:ea typeface="Playfair Display"/>
                <a:cs typeface="Playfair Display"/>
                <a:sym typeface="Playfair Display"/>
              </a:rPr>
              <a:t>We can assume that since the water’s temperature is so low in comparison to the granite’s temperature, the granite’s temperature will probably decrease and the water’s will probably increase; this allows us to appropriately write 646 Celsius-Tf and Tf-25 Celsius</a:t>
            </a:r>
            <a:endParaRPr>
              <a:latin typeface="Playfair Display"/>
              <a:ea typeface="Playfair Display"/>
              <a:cs typeface="Playfair Display"/>
              <a:sym typeface="Playfair Display"/>
            </a:endParaRPr>
          </a:p>
          <a:p>
            <a:pPr marL="457200" lvl="0" indent="-342900" rtl="0">
              <a:spcBef>
                <a:spcPts val="0"/>
              </a:spcBef>
              <a:spcAft>
                <a:spcPts val="0"/>
              </a:spcAft>
              <a:buSzPts val="1800"/>
              <a:buFont typeface="Playfair Display"/>
              <a:buChar char="●"/>
            </a:pPr>
            <a:r>
              <a:rPr lang="en">
                <a:latin typeface="Playfair Display"/>
                <a:ea typeface="Playfair Display"/>
                <a:cs typeface="Playfair Display"/>
                <a:sym typeface="Playfair Display"/>
              </a:rPr>
              <a:t>The specific heat of granite much lower -&gt; less energy is required to change the temperature</a:t>
            </a:r>
            <a:endParaRPr>
              <a:latin typeface="Playfair Display"/>
              <a:ea typeface="Playfair Display"/>
              <a:cs typeface="Playfair Display"/>
              <a:sym typeface="Playfair Display"/>
            </a:endParaRPr>
          </a:p>
          <a:p>
            <a:pPr marL="457200" lvl="0" indent="-342900" rtl="0">
              <a:spcBef>
                <a:spcPts val="0"/>
              </a:spcBef>
              <a:spcAft>
                <a:spcPts val="0"/>
              </a:spcAft>
              <a:buSzPts val="1800"/>
              <a:buFont typeface="Playfair Display"/>
              <a:buChar char="●"/>
            </a:pPr>
            <a:r>
              <a:rPr lang="en">
                <a:latin typeface="Playfair Display"/>
                <a:ea typeface="Playfair Display"/>
                <a:cs typeface="Playfair Display"/>
                <a:sym typeface="Playfair Display"/>
              </a:rPr>
              <a:t>55.03 Celsius much closer to water’s initial temperature than the granite’s initial temperature</a:t>
            </a:r>
            <a:endParaRPr>
              <a:latin typeface="Playfair Display"/>
              <a:ea typeface="Playfair Display"/>
              <a:cs typeface="Playfair Display"/>
              <a:sym typeface="Playfair Display"/>
            </a:endParaRPr>
          </a:p>
          <a:p>
            <a:pPr marL="0" lvl="0" indent="0" rtl="0">
              <a:spcBef>
                <a:spcPts val="1600"/>
              </a:spcBef>
              <a:spcAft>
                <a:spcPts val="1600"/>
              </a:spcAft>
              <a:buNone/>
            </a:pPr>
            <a:endParaRPr sz="1400">
              <a:latin typeface="Playfair Display"/>
              <a:ea typeface="Playfair Display"/>
              <a:cs typeface="Playfair Display"/>
              <a:sym typeface="Playfair Display"/>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4200"/>
              <a:buFont typeface="Economica"/>
              <a:buNone/>
            </a:pPr>
            <a:r>
              <a:rPr lang="en" sz="4200" b="0" i="0" u="none" strike="noStrike" cap="none">
                <a:solidFill>
                  <a:schemeClr val="dk1"/>
                </a:solidFill>
                <a:latin typeface="Playfair Display"/>
                <a:ea typeface="Playfair Display"/>
                <a:cs typeface="Playfair Display"/>
                <a:sym typeface="Playfair Display"/>
              </a:rPr>
              <a:t>References</a:t>
            </a:r>
            <a:endParaRPr sz="4200" b="0" i="0" u="none" strike="noStrike" cap="none">
              <a:solidFill>
                <a:schemeClr val="dk1"/>
              </a:solidFill>
              <a:latin typeface="Playfair Display"/>
              <a:ea typeface="Playfair Display"/>
              <a:cs typeface="Playfair Display"/>
              <a:sym typeface="Playfair Display"/>
            </a:endParaRPr>
          </a:p>
        </p:txBody>
      </p:sp>
      <p:sp>
        <p:nvSpPr>
          <p:cNvPr id="142" name="Shape 142"/>
          <p:cNvSpPr txBox="1">
            <a:spLocks noGrp="1"/>
          </p:cNvSpPr>
          <p:nvPr>
            <p:ph type="body" idx="1"/>
          </p:nvPr>
        </p:nvSpPr>
        <p:spPr>
          <a:xfrm>
            <a:off x="659275" y="1238675"/>
            <a:ext cx="7259400" cy="24498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800"/>
              <a:buFont typeface="Open Sans"/>
              <a:buNone/>
            </a:pPr>
            <a:r>
              <a:rPr lang="en" i="0" u="none" strike="noStrike" cap="none">
                <a:solidFill>
                  <a:schemeClr val="dk1"/>
                </a:solidFill>
                <a:latin typeface="Playfair Display"/>
                <a:ea typeface="Playfair Display"/>
                <a:cs typeface="Playfair Display"/>
                <a:sym typeface="Playfair Display"/>
              </a:rPr>
              <a:t>Gilbert, Thomas R., et al. </a:t>
            </a:r>
            <a:r>
              <a:rPr lang="en" i="1" u="none" strike="noStrike" cap="none">
                <a:solidFill>
                  <a:schemeClr val="dk1"/>
                </a:solidFill>
                <a:latin typeface="Playfair Display"/>
                <a:ea typeface="Playfair Display"/>
                <a:cs typeface="Playfair Display"/>
                <a:sym typeface="Playfair Display"/>
              </a:rPr>
              <a:t>Chemistry: an Atoms-Focused Approach </a:t>
            </a:r>
            <a:r>
              <a:rPr lang="en" i="0" u="none" strike="noStrike" cap="none">
                <a:solidFill>
                  <a:schemeClr val="dk1"/>
                </a:solidFill>
                <a:latin typeface="Playfair Display"/>
                <a:ea typeface="Playfair Display"/>
                <a:cs typeface="Playfair Display"/>
                <a:sym typeface="Playfair Display"/>
              </a:rPr>
              <a:t>(2nd Edition). Boston, Massachusetts: </a:t>
            </a:r>
            <a:endParaRPr>
              <a:latin typeface="Playfair Display"/>
              <a:ea typeface="Playfair Display"/>
              <a:cs typeface="Playfair Display"/>
              <a:sym typeface="Playfair Display"/>
            </a:endParaRPr>
          </a:p>
          <a:p>
            <a:pPr marL="0" marR="0" lvl="0" indent="457200" algn="l" rtl="0">
              <a:lnSpc>
                <a:spcPct val="115000"/>
              </a:lnSpc>
              <a:spcBef>
                <a:spcPts val="0"/>
              </a:spcBef>
              <a:spcAft>
                <a:spcPts val="0"/>
              </a:spcAft>
              <a:buClr>
                <a:schemeClr val="dk1"/>
              </a:buClr>
              <a:buSzPts val="1800"/>
              <a:buFont typeface="Open Sans"/>
              <a:buNone/>
            </a:pPr>
            <a:r>
              <a:rPr lang="en" i="0" u="none" strike="noStrike" cap="none">
                <a:solidFill>
                  <a:schemeClr val="dk1"/>
                </a:solidFill>
                <a:latin typeface="Playfair Display"/>
                <a:ea typeface="Playfair Display"/>
                <a:cs typeface="Playfair Display"/>
                <a:sym typeface="Playfair Display"/>
              </a:rPr>
              <a:t>W.W. Norton &amp; Company, 2018.</a:t>
            </a:r>
            <a:endParaRPr i="0" u="none" strike="noStrike" cap="none">
              <a:solidFill>
                <a:schemeClr val="dk1"/>
              </a:solidFill>
              <a:latin typeface="Playfair Display"/>
              <a:ea typeface="Playfair Display"/>
              <a:cs typeface="Playfair Display"/>
              <a:sym typeface="Playfair Display"/>
            </a:endParaRPr>
          </a:p>
          <a:p>
            <a:pPr marL="0" marR="0" lvl="0" indent="457200" algn="l" rtl="0">
              <a:lnSpc>
                <a:spcPct val="115000"/>
              </a:lnSpc>
              <a:spcBef>
                <a:spcPts val="0"/>
              </a:spcBef>
              <a:spcAft>
                <a:spcPts val="0"/>
              </a:spcAft>
              <a:buClr>
                <a:schemeClr val="dk1"/>
              </a:buClr>
              <a:buSzPts val="1800"/>
              <a:buFont typeface="Open Sans"/>
              <a:buNone/>
            </a:pPr>
            <a:endParaRPr>
              <a:latin typeface="Playfair Display"/>
              <a:ea typeface="Playfair Display"/>
              <a:cs typeface="Playfair Display"/>
              <a:sym typeface="Playfair Display"/>
            </a:endParaRPr>
          </a:p>
          <a:p>
            <a:pPr marL="0" marR="0" lvl="0" indent="0" algn="l" rtl="0">
              <a:lnSpc>
                <a:spcPct val="115000"/>
              </a:lnSpc>
              <a:spcBef>
                <a:spcPts val="0"/>
              </a:spcBef>
              <a:spcAft>
                <a:spcPts val="0"/>
              </a:spcAft>
              <a:buClr>
                <a:schemeClr val="dk1"/>
              </a:buClr>
              <a:buSzPts val="1800"/>
              <a:buFont typeface="Open Sans"/>
              <a:buNone/>
            </a:pPr>
            <a:r>
              <a:rPr lang="en">
                <a:latin typeface="Playfair Display"/>
                <a:ea typeface="Playfair Display"/>
                <a:cs typeface="Playfair Display"/>
                <a:sym typeface="Playfair Display"/>
              </a:rPr>
              <a:t>“Heat Flows from Hot to Cold.” Heat Flows from Hot to Cold, 29 Sept.</a:t>
            </a:r>
            <a:endParaRPr>
              <a:latin typeface="Playfair Display"/>
              <a:ea typeface="Playfair Display"/>
              <a:cs typeface="Playfair Display"/>
              <a:sym typeface="Playfair Display"/>
            </a:endParaRPr>
          </a:p>
          <a:p>
            <a:pPr marL="0" marR="0" lvl="0" indent="457200" algn="l" rtl="0">
              <a:lnSpc>
                <a:spcPct val="115000"/>
              </a:lnSpc>
              <a:spcBef>
                <a:spcPts val="0"/>
              </a:spcBef>
              <a:spcAft>
                <a:spcPts val="0"/>
              </a:spcAft>
              <a:buClr>
                <a:schemeClr val="dk1"/>
              </a:buClr>
              <a:buSzPts val="1800"/>
              <a:buFont typeface="Open Sans"/>
              <a:buNone/>
            </a:pPr>
            <a:r>
              <a:rPr lang="en">
                <a:latin typeface="Playfair Display"/>
                <a:ea typeface="Playfair Display"/>
                <a:cs typeface="Playfair Display"/>
                <a:sym typeface="Playfair Display"/>
              </a:rPr>
              <a:t>1999, theory.uwinnipeg.ca/mod_tech/node79.html.</a:t>
            </a:r>
            <a:endParaRPr>
              <a:latin typeface="Playfair Display"/>
              <a:ea typeface="Playfair Display"/>
              <a:cs typeface="Playfair Display"/>
              <a:sym typeface="Playfair Display"/>
            </a:endParaRPr>
          </a:p>
          <a:p>
            <a:pPr marL="0" marR="0" lvl="0" indent="0" algn="l" rtl="0">
              <a:lnSpc>
                <a:spcPct val="115000"/>
              </a:lnSpc>
              <a:spcBef>
                <a:spcPts val="0"/>
              </a:spcBef>
              <a:spcAft>
                <a:spcPts val="0"/>
              </a:spcAft>
              <a:buClr>
                <a:schemeClr val="dk1"/>
              </a:buClr>
              <a:buSzPts val="1800"/>
              <a:buFont typeface="Open Sans"/>
              <a:buNone/>
            </a:pPr>
            <a:endParaRPr>
              <a:latin typeface="Playfair Display"/>
              <a:ea typeface="Playfair Display"/>
              <a:cs typeface="Playfair Display"/>
              <a:sym typeface="Playfair Display"/>
            </a:endParaRPr>
          </a:p>
          <a:p>
            <a:pPr marL="0" marR="0" lvl="0" indent="0" algn="l" rtl="0">
              <a:lnSpc>
                <a:spcPct val="115000"/>
              </a:lnSpc>
              <a:spcBef>
                <a:spcPts val="0"/>
              </a:spcBef>
              <a:spcAft>
                <a:spcPts val="0"/>
              </a:spcAft>
              <a:buClr>
                <a:schemeClr val="dk1"/>
              </a:buClr>
              <a:buSzPts val="1800"/>
              <a:buFont typeface="Open Sans"/>
              <a:buNone/>
            </a:pPr>
            <a:endParaRPr>
              <a:latin typeface="Playfair Display"/>
              <a:ea typeface="Playfair Display"/>
              <a:cs typeface="Playfair Display"/>
              <a:sym typeface="Playfair Display"/>
            </a:endParaRPr>
          </a:p>
          <a:p>
            <a:pPr marL="0" marR="0" lvl="0" indent="0" algn="l" rtl="0">
              <a:lnSpc>
                <a:spcPct val="115000"/>
              </a:lnSpc>
              <a:spcBef>
                <a:spcPts val="1600"/>
              </a:spcBef>
              <a:spcAft>
                <a:spcPts val="0"/>
              </a:spcAft>
              <a:buClr>
                <a:schemeClr val="dk1"/>
              </a:buClr>
              <a:buSzPts val="1800"/>
              <a:buFont typeface="Open Sans"/>
              <a:buNone/>
            </a:pPr>
            <a:endParaRPr sz="1200" b="0" i="0" u="none" strike="noStrike" cap="none">
              <a:solidFill>
                <a:schemeClr val="dk1"/>
              </a:solidFill>
              <a:latin typeface="Playfair Display"/>
              <a:ea typeface="Playfair Display"/>
              <a:cs typeface="Playfair Display"/>
              <a:sym typeface="Playfair Display"/>
            </a:endParaRPr>
          </a:p>
        </p:txBody>
      </p:sp>
    </p:spTree>
  </p:cSld>
  <p:clrMapOvr>
    <a:masterClrMapping/>
  </p:clrMapOvr>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881</Words>
  <Application>Microsoft Macintosh PowerPoint</Application>
  <PresentationFormat>On-screen Show (16:9)</PresentationFormat>
  <Paragraphs>64</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Playfair Display</vt:lpstr>
      <vt:lpstr>Roboto</vt:lpstr>
      <vt:lpstr>Arial</vt:lpstr>
      <vt:lpstr>Open Sans</vt:lpstr>
      <vt:lpstr>Economica</vt:lpstr>
      <vt:lpstr>Luxe</vt:lpstr>
      <vt:lpstr>PowerPoint Presentation</vt:lpstr>
      <vt:lpstr>Chapter 9 Question 11 </vt:lpstr>
      <vt:lpstr>Terminology </vt:lpstr>
      <vt:lpstr>Terminology </vt:lpstr>
      <vt:lpstr>Theories and Concepts </vt:lpstr>
      <vt:lpstr>Theories and Concepts </vt:lpstr>
      <vt:lpstr>Solution</vt:lpstr>
      <vt:lpstr>Solution</vt:lpstr>
      <vt:lpstr>Solution</vt:lpstr>
      <vt:lpstr>Reflection</vt:lpstr>
      <vt:lpstr>Reflection</vt:lpstr>
      <vt:lpstr>References</vt:lpstr>
    </vt:vector>
  </TitlesOfParts>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Khalid Alhudaib</cp:lastModifiedBy>
  <cp:revision>1</cp:revision>
  <dcterms:modified xsi:type="dcterms:W3CDTF">2018-04-20T04:39:53Z</dcterms:modified>
</cp:coreProperties>
</file>